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9" r:id="rId1"/>
  </p:sldMasterIdLst>
  <p:notesMasterIdLst>
    <p:notesMasterId r:id="rId31"/>
  </p:notesMasterIdLst>
  <p:handoutMasterIdLst>
    <p:handoutMasterId r:id="rId32"/>
  </p:handoutMasterIdLst>
  <p:sldIdLst>
    <p:sldId id="430" r:id="rId2"/>
    <p:sldId id="406" r:id="rId3"/>
    <p:sldId id="364" r:id="rId4"/>
    <p:sldId id="407" r:id="rId5"/>
    <p:sldId id="402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2" r:id="rId18"/>
    <p:sldId id="443" r:id="rId19"/>
    <p:sldId id="444" r:id="rId20"/>
    <p:sldId id="445" r:id="rId21"/>
    <p:sldId id="446" r:id="rId22"/>
    <p:sldId id="447" r:id="rId23"/>
    <p:sldId id="448" r:id="rId24"/>
    <p:sldId id="449" r:id="rId25"/>
    <p:sldId id="450" r:id="rId26"/>
    <p:sldId id="451" r:id="rId27"/>
    <p:sldId id="452" r:id="rId28"/>
    <p:sldId id="453" r:id="rId29"/>
    <p:sldId id="454" r:id="rId30"/>
  </p:sldIdLst>
  <p:sldSz cx="9144000" cy="6858000" type="screen4x3"/>
  <p:notesSz cx="9236075" cy="6858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9900"/>
    <a:srgbClr val="800080"/>
    <a:srgbClr val="CCECFF"/>
    <a:srgbClr val="003399"/>
    <a:srgbClr val="0066CC"/>
    <a:srgbClr val="6666FF"/>
    <a:srgbClr val="1386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82" autoAdjust="0"/>
    <p:restoredTop sz="94660"/>
  </p:normalViewPr>
  <p:slideViewPr>
    <p:cSldViewPr snapToObjects="1">
      <p:cViewPr varScale="1">
        <p:scale>
          <a:sx n="74" d="100"/>
          <a:sy n="74" d="100"/>
        </p:scale>
        <p:origin x="1356" y="66"/>
      </p:cViewPr>
      <p:guideLst>
        <p:guide orient="horz" pos="8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748" y="696"/>
      </p:cViewPr>
      <p:guideLst>
        <p:guide orient="horz" pos="2160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3776" y="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3776" y="651510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69CBCCE-E49D-4520-8DD4-F3185E51DB3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954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3538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257550"/>
            <a:ext cx="6773122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515100"/>
            <a:ext cx="400229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3E2763-E871-4E9A-99E7-AC2324DF9F2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806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A2B3DA-D8E8-45C7-BA19-EF4DAF4B51F7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 © 2010 Pearson Education, Inc.  Publishing as Pearson Addison-Wesley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2- </a:t>
            </a:r>
            <a:fld id="{1AC3D4C8-6867-4E28-8B5F-5610FA9B4CDC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226AA-B1A0-44BF-BCC9-BF960BDD6D9D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E3152468-5FDD-40C4-B7D3-2470C09A3D42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905EFA-2B72-46CE-B78E-C6CFA47365B5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B57ED9A1-CB60-4984-B660-C3D68DA180E5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228600"/>
            <a:ext cx="8288338" cy="586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BAB81-8917-4AD4-94D6-44A02E37FED9}" type="datetimeFigureOut">
              <a:rPr lang="en-US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2- </a:t>
            </a:r>
            <a:fld id="{6353C551-035A-4C73-8885-A84907F6BBE3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16027111"/>
      </p:ext>
    </p:extLst>
  </p:cSld>
  <p:clrMapOvr>
    <a:masterClrMapping/>
  </p:clrMapOvr>
  <p:transition spd="med">
    <p:pull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2B3DA-D8E8-45C7-BA19-EF4DAF4B51F7}" type="datetimeFigureOut">
              <a:rPr lang="en-US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2- </a:t>
            </a:r>
            <a:fld id="{1AC3D4C8-6867-4E28-8B5F-5610FA9B4CDC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152942017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C4490D-060D-4BAD-97E5-7C1D821CA17D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CBEDB3FF-1714-4E43-976B-7071992CA3EB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CBDFD2-1E2B-4DB8-AAE2-269EE2EB26B6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3255B6CE-953F-4C56-9090-A39D278D3242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8B728A-611E-4392-A08C-E0E8FE6FA75F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0A29376F-C4E9-4DE8-A17D-4176B8DCFC21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BEC0EE-3F58-4355-AF63-E9F1FA9BAD20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CF863964-AE6E-4A6D-963F-C6DEFC7312CC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5A5AB0-9967-4862-8FA8-61D566E92FEF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ABD1955D-8A25-4B62-8BA5-043955E6DBD6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24B23-E1FE-4550-9AC1-5E41FF9CA814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AE7623E4-C80B-4A98-AB38-D26A794E85CF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A22CE4-BA27-42EB-B863-DE7A979CA1BB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BCE7C195-3BE1-4D47-9E92-887587855F26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4AE4C6-7EA9-4160-9D8C-1739E8750A9D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CAF25144-0E77-460B-ABD8-0476590F7347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7384557-26B4-40B0-87E5-E2993EA64CEE}" type="datetimeFigureOut">
              <a:rPr lang="en-US" smtClean="0"/>
              <a:pPr>
                <a:defRPr/>
              </a:pPr>
              <a:t>6/29/2015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 Copyrigh © 2010 Pearson Education, Inc.  Publishing as Pearson Addison-Wesley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Slide 2- </a:t>
            </a:r>
            <a:fld id="{A928956F-5B61-42F0-A6D0-B6F22B257087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Rectangle 1031"/>
          <p:cNvSpPr>
            <a:spLocks noChangeArrowheads="1"/>
          </p:cNvSpPr>
          <p:nvPr userDrawn="1"/>
        </p:nvSpPr>
        <p:spPr bwMode="gray">
          <a:xfrm>
            <a:off x="0" y="0"/>
            <a:ext cx="127000" cy="6858000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0" r:id="rId1"/>
    <p:sldLayoutId id="2147484361" r:id="rId2"/>
    <p:sldLayoutId id="2147484362" r:id="rId3"/>
    <p:sldLayoutId id="2147484363" r:id="rId4"/>
    <p:sldLayoutId id="2147484364" r:id="rId5"/>
    <p:sldLayoutId id="2147484365" r:id="rId6"/>
    <p:sldLayoutId id="2147484366" r:id="rId7"/>
    <p:sldLayoutId id="2147484367" r:id="rId8"/>
    <p:sldLayoutId id="2147484368" r:id="rId9"/>
    <p:sldLayoutId id="2147484369" r:id="rId10"/>
    <p:sldLayoutId id="2147484370" r:id="rId11"/>
    <p:sldLayoutId id="2147484371" r:id="rId12"/>
    <p:sldLayoutId id="2147484347" r:id="rId13"/>
  </p:sldLayoutIdLst>
  <p:transition spd="med">
    <p:pull dir="rd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2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48000" y="1066800"/>
            <a:ext cx="3581400" cy="1470025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latin typeface="Arial" charset="0"/>
                <a:cs typeface="Times New Roman" pitchFamily="18" charset="0"/>
              </a:rPr>
              <a:t>Chapter 2.2</a:t>
            </a:r>
            <a:endParaRPr lang="en-CA" dirty="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124200"/>
            <a:ext cx="3254375" cy="17526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Arial" charset="0"/>
                <a:cs typeface="Arial" charset="0"/>
              </a:rPr>
              <a:t>The Metric System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2</a:t>
            </a:r>
          </a:p>
        </p:txBody>
      </p:sp>
      <p:sp>
        <p:nvSpPr>
          <p:cNvPr id="1033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Using Unit Fractions to Convert Length Measurements</a:t>
            </a:r>
          </a:p>
        </p:txBody>
      </p:sp>
      <p:sp>
        <p:nvSpPr>
          <p:cNvPr id="1034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A5252FAA-EEB9-4760-A597-2C3C2AB08EB8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10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035" name="Text Box 6"/>
          <p:cNvSpPr txBox="1">
            <a:spLocks noChangeArrowheads="1"/>
          </p:cNvSpPr>
          <p:nvPr/>
        </p:nvSpPr>
        <p:spPr bwMode="auto">
          <a:xfrm>
            <a:off x="311150" y="108585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Convert each measurement using unit fractions.</a:t>
            </a:r>
            <a:endParaRPr lang="en-US" sz="2000">
              <a:latin typeface="Arial" charset="0"/>
            </a:endParaRPr>
          </a:p>
        </p:txBody>
      </p:sp>
      <p:grpSp>
        <p:nvGrpSpPr>
          <p:cNvPr id="1036" name="Group 7"/>
          <p:cNvGrpSpPr>
            <a:grpSpLocks/>
          </p:cNvGrpSpPr>
          <p:nvPr/>
        </p:nvGrpSpPr>
        <p:grpSpPr bwMode="auto">
          <a:xfrm>
            <a:off x="311150" y="1604963"/>
            <a:ext cx="9334500" cy="519112"/>
            <a:chOff x="196" y="1440"/>
            <a:chExt cx="5880" cy="327"/>
          </a:xfrm>
        </p:grpSpPr>
        <p:sp>
          <p:nvSpPr>
            <p:cNvPr id="1052" name="Text Box 8"/>
            <p:cNvSpPr txBox="1">
              <a:spLocks noChangeArrowheads="1"/>
            </p:cNvSpPr>
            <p:nvPr/>
          </p:nvSpPr>
          <p:spPr bwMode="auto">
            <a:xfrm>
              <a:off x="608" y="1440"/>
              <a:ext cx="54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800">
                  <a:latin typeface="Arial" charset="0"/>
                </a:rPr>
                <a:t>7 km to meters</a:t>
              </a:r>
            </a:p>
          </p:txBody>
        </p:sp>
        <p:sp>
          <p:nvSpPr>
            <p:cNvPr id="1053" name="Rectangle 9"/>
            <p:cNvSpPr>
              <a:spLocks noChangeArrowheads="1"/>
            </p:cNvSpPr>
            <p:nvPr/>
          </p:nvSpPr>
          <p:spPr bwMode="auto">
            <a:xfrm>
              <a:off x="196" y="144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138677"/>
                  </a:solidFill>
                  <a:latin typeface="Arial" charset="0"/>
                </a:rPr>
                <a:t>a.</a:t>
              </a:r>
            </a:p>
          </p:txBody>
        </p:sp>
      </p:grpSp>
      <p:sp>
        <p:nvSpPr>
          <p:cNvPr id="143372" name="Text Box 12"/>
          <p:cNvSpPr txBox="1">
            <a:spLocks noChangeArrowheads="1"/>
          </p:cNvSpPr>
          <p:nvPr/>
        </p:nvSpPr>
        <p:spPr bwMode="auto">
          <a:xfrm>
            <a:off x="1676400" y="2416175"/>
            <a:ext cx="17224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Arial" charset="0"/>
              </a:rPr>
              <a:t>Unit fraction </a:t>
            </a:r>
          </a:p>
          <a:p>
            <a:pPr eaLnBrk="1" hangingPunct="1"/>
            <a:r>
              <a:rPr lang="en-US" sz="1800">
                <a:solidFill>
                  <a:srgbClr val="FF0000"/>
                </a:solidFill>
                <a:latin typeface="Arial" charset="0"/>
              </a:rPr>
              <a:t>equivalent to 1</a:t>
            </a:r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311150" y="3336925"/>
            <a:ext cx="8547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Multiply. Divide out common units where possible.</a:t>
            </a:r>
          </a:p>
        </p:txBody>
      </p:sp>
      <p:graphicFrame>
        <p:nvGraphicFramePr>
          <p:cNvPr id="143377" name="Object 17"/>
          <p:cNvGraphicFramePr>
            <a:graphicFrameLocks noChangeAspect="1"/>
          </p:cNvGraphicFramePr>
          <p:nvPr/>
        </p:nvGraphicFramePr>
        <p:xfrm>
          <a:off x="3429000" y="2286000"/>
          <a:ext cx="12334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3" imgW="571320" imgH="393480" progId="Equation.DSMT4">
                  <p:embed/>
                </p:oleObj>
              </mc:Choice>
              <mc:Fallback>
                <p:oleObj name="Equation" r:id="rId3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0"/>
                        <a:ext cx="1233488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78" name="AutoShape 18"/>
          <p:cNvSpPr>
            <a:spLocks/>
          </p:cNvSpPr>
          <p:nvPr/>
        </p:nvSpPr>
        <p:spPr bwMode="auto">
          <a:xfrm>
            <a:off x="3352800" y="2255838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9" name="Line 19"/>
          <p:cNvSpPr>
            <a:spLocks noChangeShapeType="1"/>
          </p:cNvSpPr>
          <p:nvPr/>
        </p:nvSpPr>
        <p:spPr bwMode="auto">
          <a:xfrm flipH="1">
            <a:off x="4724400" y="2578100"/>
            <a:ext cx="855663" cy="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380" name="Line 20"/>
          <p:cNvSpPr>
            <a:spLocks noChangeShapeType="1"/>
          </p:cNvSpPr>
          <p:nvPr/>
        </p:nvSpPr>
        <p:spPr bwMode="auto">
          <a:xfrm flipH="1">
            <a:off x="4727575" y="2971800"/>
            <a:ext cx="855663" cy="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381" name="Text Box 21"/>
          <p:cNvSpPr txBox="1">
            <a:spLocks noChangeArrowheads="1"/>
          </p:cNvSpPr>
          <p:nvPr/>
        </p:nvSpPr>
        <p:spPr bwMode="auto">
          <a:xfrm>
            <a:off x="5562600" y="2335213"/>
            <a:ext cx="329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</a:rPr>
              <a:t>Unit for answer</a:t>
            </a:r>
          </a:p>
        </p:txBody>
      </p:sp>
      <p:sp>
        <p:nvSpPr>
          <p:cNvPr id="143382" name="Text Box 22"/>
          <p:cNvSpPr txBox="1">
            <a:spLocks noChangeArrowheads="1"/>
          </p:cNvSpPr>
          <p:nvPr/>
        </p:nvSpPr>
        <p:spPr bwMode="auto">
          <a:xfrm>
            <a:off x="5562600" y="2819400"/>
            <a:ext cx="329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</a:rPr>
              <a:t>Unit being changed</a:t>
            </a:r>
          </a:p>
        </p:txBody>
      </p:sp>
      <p:graphicFrame>
        <p:nvGraphicFramePr>
          <p:cNvPr id="143383" name="Object 23"/>
          <p:cNvGraphicFramePr>
            <a:graphicFrameLocks noChangeAspect="1"/>
          </p:cNvGraphicFramePr>
          <p:nvPr/>
        </p:nvGraphicFramePr>
        <p:xfrm>
          <a:off x="457200" y="4117975"/>
          <a:ext cx="21367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5" imgW="990360" imgH="393480" progId="Equation.DSMT4">
                  <p:embed/>
                </p:oleObj>
              </mc:Choice>
              <mc:Fallback>
                <p:oleObj name="Equation" r:id="rId5" imgW="990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117975"/>
                        <a:ext cx="213677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4" name="Object 24"/>
          <p:cNvGraphicFramePr>
            <a:graphicFrameLocks noChangeAspect="1"/>
          </p:cNvGraphicFramePr>
          <p:nvPr/>
        </p:nvGraphicFramePr>
        <p:xfrm>
          <a:off x="2743200" y="4114800"/>
          <a:ext cx="24399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7" imgW="1130040" imgH="393480" progId="Equation.DSMT4">
                  <p:embed/>
                </p:oleObj>
              </mc:Choice>
              <mc:Fallback>
                <p:oleObj name="Equation" r:id="rId7" imgW="1130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14800"/>
                        <a:ext cx="2439988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5" name="Object 25"/>
          <p:cNvGraphicFramePr>
            <a:graphicFrameLocks noChangeAspect="1"/>
          </p:cNvGraphicFramePr>
          <p:nvPr/>
        </p:nvGraphicFramePr>
        <p:xfrm>
          <a:off x="5181600" y="4114800"/>
          <a:ext cx="19716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9" imgW="914400" imgH="393480" progId="Equation.DSMT4">
                  <p:embed/>
                </p:oleObj>
              </mc:Choice>
              <mc:Fallback>
                <p:oleObj name="Equation" r:id="rId9" imgW="914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114800"/>
                        <a:ext cx="197167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6" name="Object 26"/>
          <p:cNvGraphicFramePr>
            <a:graphicFrameLocks noChangeAspect="1"/>
          </p:cNvGraphicFramePr>
          <p:nvPr/>
        </p:nvGraphicFramePr>
        <p:xfrm>
          <a:off x="7391400" y="4267200"/>
          <a:ext cx="14795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11" imgW="685800" imgH="177480" progId="Equation.DSMT4">
                  <p:embed/>
                </p:oleObj>
              </mc:Choice>
              <mc:Fallback>
                <p:oleObj name="Equation" r:id="rId11" imgW="685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267200"/>
                        <a:ext cx="14795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609600" y="4691063"/>
            <a:ext cx="1828800" cy="1298575"/>
            <a:chOff x="384" y="2955"/>
            <a:chExt cx="1152" cy="818"/>
          </a:xfrm>
        </p:grpSpPr>
        <p:sp>
          <p:nvSpPr>
            <p:cNvPr id="1048" name="Line 27"/>
            <p:cNvSpPr>
              <a:spLocks noChangeShapeType="1"/>
            </p:cNvSpPr>
            <p:nvPr/>
          </p:nvSpPr>
          <p:spPr bwMode="auto">
            <a:xfrm flipV="1">
              <a:off x="499" y="2955"/>
              <a:ext cx="0" cy="30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9" name="Line 28"/>
            <p:cNvSpPr>
              <a:spLocks noChangeShapeType="1"/>
            </p:cNvSpPr>
            <p:nvPr/>
          </p:nvSpPr>
          <p:spPr bwMode="auto">
            <a:xfrm>
              <a:off x="499" y="3264"/>
              <a:ext cx="77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0" name="Line 29"/>
            <p:cNvSpPr>
              <a:spLocks noChangeShapeType="1"/>
            </p:cNvSpPr>
            <p:nvPr/>
          </p:nvSpPr>
          <p:spPr bwMode="auto">
            <a:xfrm flipV="1">
              <a:off x="1275" y="3127"/>
              <a:ext cx="0" cy="13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1" name="Text Box 30"/>
            <p:cNvSpPr txBox="1">
              <a:spLocks noChangeArrowheads="1"/>
            </p:cNvSpPr>
            <p:nvPr/>
          </p:nvSpPr>
          <p:spPr bwMode="auto">
            <a:xfrm>
              <a:off x="384" y="3369"/>
              <a:ext cx="115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rgbClr val="0000FF"/>
                  </a:solidFill>
                  <a:latin typeface="Arial" charset="0"/>
                </a:rPr>
                <a:t>These units should match.</a:t>
              </a:r>
            </a:p>
          </p:txBody>
        </p:sp>
      </p:grpSp>
      <p:sp>
        <p:nvSpPr>
          <p:cNvPr id="143392" name="Rectangle 32"/>
          <p:cNvSpPr>
            <a:spLocks noChangeArrowheads="1"/>
          </p:cNvSpPr>
          <p:nvPr/>
        </p:nvSpPr>
        <p:spPr bwMode="auto">
          <a:xfrm>
            <a:off x="3962400" y="5805488"/>
            <a:ext cx="2740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7 km = 7000 m</a:t>
            </a:r>
          </a:p>
        </p:txBody>
      </p:sp>
      <p:sp>
        <p:nvSpPr>
          <p:cNvPr id="143394" name="Line 34"/>
          <p:cNvSpPr>
            <a:spLocks noChangeShapeType="1"/>
          </p:cNvSpPr>
          <p:nvPr/>
        </p:nvSpPr>
        <p:spPr bwMode="auto">
          <a:xfrm flipV="1">
            <a:off x="4495800" y="4692650"/>
            <a:ext cx="301625" cy="18415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395" name="Line 35"/>
          <p:cNvSpPr>
            <a:spLocks noChangeShapeType="1"/>
          </p:cNvSpPr>
          <p:nvPr/>
        </p:nvSpPr>
        <p:spPr bwMode="auto">
          <a:xfrm flipV="1">
            <a:off x="3505200" y="4267200"/>
            <a:ext cx="228600" cy="139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38013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2" grpId="0"/>
      <p:bldP spid="143378" grpId="0" animBg="1"/>
      <p:bldP spid="143379" grpId="0" animBg="1"/>
      <p:bldP spid="143380" grpId="0" animBg="1"/>
      <p:bldP spid="143381" grpId="0"/>
      <p:bldP spid="143382" grpId="0"/>
      <p:bldP spid="143392" grpId="0"/>
      <p:bldP spid="143394" grpId="0" animBg="1"/>
      <p:bldP spid="1433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2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continued</a:t>
            </a:r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Using Unit Fractions to Convert Length Measurements</a:t>
            </a:r>
          </a:p>
        </p:txBody>
      </p:sp>
      <p:sp>
        <p:nvSpPr>
          <p:cNvPr id="2056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F551B792-1711-448D-AD9F-7A9ECE82A92C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11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057" name="Text Box 6"/>
          <p:cNvSpPr txBox="1">
            <a:spLocks noChangeArrowheads="1"/>
          </p:cNvSpPr>
          <p:nvPr/>
        </p:nvSpPr>
        <p:spPr bwMode="auto">
          <a:xfrm>
            <a:off x="311150" y="108585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Convert each measurement using unit fractions.</a:t>
            </a:r>
            <a:endParaRPr lang="en-US" sz="2000">
              <a:latin typeface="Arial" charset="0"/>
            </a:endParaRPr>
          </a:p>
        </p:txBody>
      </p:sp>
      <p:grpSp>
        <p:nvGrpSpPr>
          <p:cNvPr id="2058" name="Group 7"/>
          <p:cNvGrpSpPr>
            <a:grpSpLocks/>
          </p:cNvGrpSpPr>
          <p:nvPr/>
        </p:nvGrpSpPr>
        <p:grpSpPr bwMode="auto">
          <a:xfrm>
            <a:off x="311150" y="1863725"/>
            <a:ext cx="9334500" cy="519113"/>
            <a:chOff x="196" y="1440"/>
            <a:chExt cx="5880" cy="327"/>
          </a:xfrm>
        </p:grpSpPr>
        <p:sp>
          <p:nvSpPr>
            <p:cNvPr id="2064" name="Text Box 8"/>
            <p:cNvSpPr txBox="1">
              <a:spLocks noChangeArrowheads="1"/>
            </p:cNvSpPr>
            <p:nvPr/>
          </p:nvSpPr>
          <p:spPr bwMode="auto">
            <a:xfrm>
              <a:off x="608" y="1440"/>
              <a:ext cx="54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800">
                  <a:latin typeface="Arial" charset="0"/>
                </a:rPr>
                <a:t>92.7 cm to m</a:t>
              </a:r>
            </a:p>
          </p:txBody>
        </p:sp>
        <p:sp>
          <p:nvSpPr>
            <p:cNvPr id="2065" name="Rectangle 9"/>
            <p:cNvSpPr>
              <a:spLocks noChangeArrowheads="1"/>
            </p:cNvSpPr>
            <p:nvPr/>
          </p:nvSpPr>
          <p:spPr bwMode="auto">
            <a:xfrm>
              <a:off x="196" y="144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138677"/>
                  </a:solidFill>
                  <a:latin typeface="Arial" charset="0"/>
                </a:rPr>
                <a:t>b.</a:t>
              </a:r>
            </a:p>
          </p:txBody>
        </p:sp>
      </p:grpSp>
      <p:sp>
        <p:nvSpPr>
          <p:cNvPr id="144395" name="Rectangle 11"/>
          <p:cNvSpPr>
            <a:spLocks noChangeArrowheads="1"/>
          </p:cNvSpPr>
          <p:nvPr/>
        </p:nvSpPr>
        <p:spPr bwMode="auto">
          <a:xfrm>
            <a:off x="311150" y="2514600"/>
            <a:ext cx="85471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Multiply by a unit fraction that allows you to divide out centimeters.</a:t>
            </a:r>
          </a:p>
        </p:txBody>
      </p:sp>
      <p:graphicFrame>
        <p:nvGraphicFramePr>
          <p:cNvPr id="144402" name="Object 18"/>
          <p:cNvGraphicFramePr>
            <a:graphicFrameLocks noChangeAspect="1"/>
          </p:cNvGraphicFramePr>
          <p:nvPr/>
        </p:nvGraphicFramePr>
        <p:xfrm>
          <a:off x="474663" y="3689350"/>
          <a:ext cx="260350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3" imgW="1206360" imgH="393480" progId="Equation.DSMT4">
                  <p:embed/>
                </p:oleObj>
              </mc:Choice>
              <mc:Fallback>
                <p:oleObj name="Equation" r:id="rId3" imgW="1206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3689350"/>
                        <a:ext cx="260350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04" name="Object 20"/>
          <p:cNvGraphicFramePr>
            <a:graphicFrameLocks noChangeAspect="1"/>
          </p:cNvGraphicFramePr>
          <p:nvPr/>
        </p:nvGraphicFramePr>
        <p:xfrm>
          <a:off x="3357563" y="3689350"/>
          <a:ext cx="147955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5" imgW="685800" imgH="393480" progId="Equation.DSMT4">
                  <p:embed/>
                </p:oleObj>
              </mc:Choice>
              <mc:Fallback>
                <p:oleObj name="Equation" r:id="rId5" imgW="685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689350"/>
                        <a:ext cx="147955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05" name="Object 21"/>
          <p:cNvGraphicFramePr>
            <a:graphicFrameLocks noChangeAspect="1"/>
          </p:cNvGraphicFramePr>
          <p:nvPr/>
        </p:nvGraphicFramePr>
        <p:xfrm>
          <a:off x="5029200" y="3922713"/>
          <a:ext cx="15605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6" name="Equation" r:id="rId7" imgW="723600" imgH="177480" progId="Equation.DSMT4">
                  <p:embed/>
                </p:oleObj>
              </mc:Choice>
              <mc:Fallback>
                <p:oleObj name="Equation" r:id="rId7" imgW="723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922713"/>
                        <a:ext cx="15605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11" name="Rectangle 27"/>
          <p:cNvSpPr>
            <a:spLocks noChangeArrowheads="1"/>
          </p:cNvSpPr>
          <p:nvPr/>
        </p:nvSpPr>
        <p:spPr bwMode="auto">
          <a:xfrm>
            <a:off x="474663" y="4857750"/>
            <a:ext cx="8547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 smtClean="0">
                <a:latin typeface="Arial" charset="0"/>
              </a:rPr>
              <a:t>92.7cm  </a:t>
            </a:r>
            <a:r>
              <a:rPr lang="en-US" sz="2800" dirty="0">
                <a:latin typeface="Arial" charset="0"/>
              </a:rPr>
              <a:t>= 0.927 m</a:t>
            </a:r>
          </a:p>
        </p:txBody>
      </p:sp>
      <p:sp>
        <p:nvSpPr>
          <p:cNvPr id="144412" name="Rectangle 28"/>
          <p:cNvSpPr>
            <a:spLocks noChangeArrowheads="1"/>
          </p:cNvSpPr>
          <p:nvPr/>
        </p:nvSpPr>
        <p:spPr bwMode="auto">
          <a:xfrm>
            <a:off x="444500" y="5410200"/>
            <a:ext cx="85471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There are 100 cm in a meter, and 92.7 cm is almost a meter. The answer makes sense.</a:t>
            </a:r>
          </a:p>
        </p:txBody>
      </p:sp>
      <p:sp>
        <p:nvSpPr>
          <p:cNvPr id="144413" name="Line 29"/>
          <p:cNvSpPr>
            <a:spLocks noChangeShapeType="1"/>
          </p:cNvSpPr>
          <p:nvPr/>
        </p:nvSpPr>
        <p:spPr bwMode="auto">
          <a:xfrm flipV="1">
            <a:off x="2668588" y="4191000"/>
            <a:ext cx="381000" cy="3190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4414" name="Line 30"/>
          <p:cNvSpPr>
            <a:spLocks noChangeShapeType="1"/>
          </p:cNvSpPr>
          <p:nvPr/>
        </p:nvSpPr>
        <p:spPr bwMode="auto">
          <a:xfrm flipV="1">
            <a:off x="1295400" y="3719513"/>
            <a:ext cx="381000" cy="31908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64785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5" grpId="0"/>
      <p:bldP spid="144411" grpId="0"/>
      <p:bldP spid="144413" grpId="0" animBg="1"/>
      <p:bldP spid="1444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B7500A9D-052C-4A03-9880-EFA4D6D683BB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12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8686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An alternative conversion method to unit fractions is moving the decimal point using this metric conversion line. </a:t>
            </a:r>
          </a:p>
        </p:txBody>
      </p:sp>
      <p:pic>
        <p:nvPicPr>
          <p:cNvPr id="2355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5" y="609600"/>
            <a:ext cx="58102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3889375"/>
            <a:ext cx="74104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911549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3</a:t>
            </a:r>
          </a:p>
        </p:txBody>
      </p:sp>
      <p:sp>
        <p:nvSpPr>
          <p:cNvPr id="24580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Using the Metric Conversion Line</a:t>
            </a:r>
          </a:p>
        </p:txBody>
      </p:sp>
      <p:sp>
        <p:nvSpPr>
          <p:cNvPr id="24581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2C76777E-D4EA-4471-AE90-51D2D211C0FD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13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11150" y="1085850"/>
            <a:ext cx="86804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Use the metric conversion line to make the following conversions.</a:t>
            </a:r>
            <a:endParaRPr lang="en-US" sz="2000">
              <a:latin typeface="Arial" charset="0"/>
            </a:endParaRPr>
          </a:p>
        </p:txBody>
      </p:sp>
      <p:sp>
        <p:nvSpPr>
          <p:cNvPr id="24583" name="Text Box 8"/>
          <p:cNvSpPr txBox="1">
            <a:spLocks noChangeArrowheads="1"/>
          </p:cNvSpPr>
          <p:nvPr/>
        </p:nvSpPr>
        <p:spPr bwMode="auto">
          <a:xfrm>
            <a:off x="990600" y="21336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4.658 km to m</a:t>
            </a:r>
          </a:p>
        </p:txBody>
      </p:sp>
      <p:sp>
        <p:nvSpPr>
          <p:cNvPr id="24584" name="Rectangle 9"/>
          <p:cNvSpPr>
            <a:spLocks noChangeArrowheads="1"/>
          </p:cNvSpPr>
          <p:nvPr/>
        </p:nvSpPr>
        <p:spPr bwMode="auto">
          <a:xfrm>
            <a:off x="311150" y="2122488"/>
            <a:ext cx="4810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138677"/>
                </a:solidFill>
                <a:latin typeface="Arial" charset="0"/>
              </a:rPr>
              <a:t>a.</a:t>
            </a:r>
          </a:p>
        </p:txBody>
      </p:sp>
      <p:sp>
        <p:nvSpPr>
          <p:cNvPr id="146443" name="Rectangle 11"/>
          <p:cNvSpPr>
            <a:spLocks noChangeArrowheads="1"/>
          </p:cNvSpPr>
          <p:nvPr/>
        </p:nvSpPr>
        <p:spPr bwMode="auto">
          <a:xfrm>
            <a:off x="311150" y="2817813"/>
            <a:ext cx="85471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Find </a:t>
            </a:r>
            <a:r>
              <a:rPr lang="en-US" sz="2800" b="1">
                <a:latin typeface="Arial" charset="0"/>
              </a:rPr>
              <a:t>km</a:t>
            </a:r>
            <a:r>
              <a:rPr lang="en-US" sz="2800">
                <a:latin typeface="Arial" charset="0"/>
              </a:rPr>
              <a:t> on the metric conversion line. To get to </a:t>
            </a:r>
            <a:r>
              <a:rPr lang="en-US" sz="2800" b="1">
                <a:latin typeface="Arial" charset="0"/>
              </a:rPr>
              <a:t>m</a:t>
            </a:r>
            <a:r>
              <a:rPr lang="en-US" sz="2800">
                <a:latin typeface="Arial" charset="0"/>
              </a:rPr>
              <a:t>, you move </a:t>
            </a:r>
            <a:r>
              <a:rPr lang="en-US" sz="2800" i="1">
                <a:latin typeface="Arial" charset="0"/>
              </a:rPr>
              <a:t>three places to the right</a:t>
            </a:r>
            <a:r>
              <a:rPr lang="en-US" sz="2800">
                <a:latin typeface="Arial" charset="0"/>
              </a:rPr>
              <a:t>.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401763" y="4044950"/>
            <a:ext cx="5684837" cy="679450"/>
            <a:chOff x="499" y="2784"/>
            <a:chExt cx="3581" cy="428"/>
          </a:xfrm>
        </p:grpSpPr>
        <p:sp>
          <p:nvSpPr>
            <p:cNvPr id="24597" name="Line 28"/>
            <p:cNvSpPr>
              <a:spLocks noChangeShapeType="1"/>
            </p:cNvSpPr>
            <p:nvPr/>
          </p:nvSpPr>
          <p:spPr bwMode="auto">
            <a:xfrm>
              <a:off x="499" y="2880"/>
              <a:ext cx="35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4598" name="Group 44"/>
            <p:cNvGrpSpPr>
              <a:grpSpLocks/>
            </p:cNvGrpSpPr>
            <p:nvPr/>
          </p:nvGrpSpPr>
          <p:grpSpPr bwMode="auto">
            <a:xfrm>
              <a:off x="662" y="2784"/>
              <a:ext cx="3184" cy="428"/>
              <a:chOff x="662" y="2784"/>
              <a:chExt cx="3184" cy="428"/>
            </a:xfrm>
          </p:grpSpPr>
          <p:sp>
            <p:nvSpPr>
              <p:cNvPr id="24599" name="Line 29"/>
              <p:cNvSpPr>
                <a:spLocks noChangeShapeType="1"/>
              </p:cNvSpPr>
              <p:nvPr/>
            </p:nvSpPr>
            <p:spPr bwMode="auto">
              <a:xfrm>
                <a:off x="816" y="2784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0" name="Line 30"/>
              <p:cNvSpPr>
                <a:spLocks noChangeShapeType="1"/>
              </p:cNvSpPr>
              <p:nvPr/>
            </p:nvSpPr>
            <p:spPr bwMode="auto">
              <a:xfrm>
                <a:off x="1275" y="278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1" name="Line 31"/>
              <p:cNvSpPr>
                <a:spLocks noChangeShapeType="1"/>
              </p:cNvSpPr>
              <p:nvPr/>
            </p:nvSpPr>
            <p:spPr bwMode="auto">
              <a:xfrm>
                <a:off x="1728" y="278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2" name="Line 32"/>
              <p:cNvSpPr>
                <a:spLocks noChangeShapeType="1"/>
              </p:cNvSpPr>
              <p:nvPr/>
            </p:nvSpPr>
            <p:spPr bwMode="auto">
              <a:xfrm>
                <a:off x="268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3" name="Line 33"/>
              <p:cNvSpPr>
                <a:spLocks noChangeShapeType="1"/>
              </p:cNvSpPr>
              <p:nvPr/>
            </p:nvSpPr>
            <p:spPr bwMode="auto">
              <a:xfrm>
                <a:off x="220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4" name="Line 34"/>
              <p:cNvSpPr>
                <a:spLocks noChangeShapeType="1"/>
              </p:cNvSpPr>
              <p:nvPr/>
            </p:nvSpPr>
            <p:spPr bwMode="auto">
              <a:xfrm>
                <a:off x="316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5" name="Line 35"/>
              <p:cNvSpPr>
                <a:spLocks noChangeShapeType="1"/>
              </p:cNvSpPr>
              <p:nvPr/>
            </p:nvSpPr>
            <p:spPr bwMode="auto">
              <a:xfrm>
                <a:off x="364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6" name="Text Box 37"/>
              <p:cNvSpPr txBox="1">
                <a:spLocks noChangeArrowheads="1"/>
              </p:cNvSpPr>
              <p:nvPr/>
            </p:nvSpPr>
            <p:spPr bwMode="auto">
              <a:xfrm>
                <a:off x="662" y="2981"/>
                <a:ext cx="308" cy="231"/>
              </a:xfrm>
              <a:prstGeom prst="rect">
                <a:avLst/>
              </a:prstGeom>
              <a:solidFill>
                <a:srgbClr val="CC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km</a:t>
                </a:r>
              </a:p>
            </p:txBody>
          </p:sp>
          <p:sp>
            <p:nvSpPr>
              <p:cNvPr id="24607" name="Text Box 38"/>
              <p:cNvSpPr txBox="1">
                <a:spLocks noChangeArrowheads="1"/>
              </p:cNvSpPr>
              <p:nvPr/>
            </p:nvSpPr>
            <p:spPr bwMode="auto">
              <a:xfrm>
                <a:off x="1121" y="2981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hm</a:t>
                </a:r>
              </a:p>
            </p:txBody>
          </p:sp>
          <p:sp>
            <p:nvSpPr>
              <p:cNvPr id="24608" name="Text Box 39"/>
              <p:cNvSpPr txBox="1">
                <a:spLocks noChangeArrowheads="1"/>
              </p:cNvSpPr>
              <p:nvPr/>
            </p:nvSpPr>
            <p:spPr bwMode="auto">
              <a:xfrm>
                <a:off x="2090" y="2976"/>
                <a:ext cx="236" cy="231"/>
              </a:xfrm>
              <a:prstGeom prst="rect">
                <a:avLst/>
              </a:prstGeom>
              <a:solidFill>
                <a:srgbClr val="CC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m</a:t>
                </a:r>
              </a:p>
            </p:txBody>
          </p:sp>
          <p:sp>
            <p:nvSpPr>
              <p:cNvPr id="24609" name="Text Box 40"/>
              <p:cNvSpPr txBox="1">
                <a:spLocks noChangeArrowheads="1"/>
              </p:cNvSpPr>
              <p:nvPr/>
            </p:nvSpPr>
            <p:spPr bwMode="auto">
              <a:xfrm>
                <a:off x="2530" y="2976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dm</a:t>
                </a:r>
              </a:p>
            </p:txBody>
          </p:sp>
          <p:sp>
            <p:nvSpPr>
              <p:cNvPr id="24610" name="Text Box 41"/>
              <p:cNvSpPr txBox="1">
                <a:spLocks noChangeArrowheads="1"/>
              </p:cNvSpPr>
              <p:nvPr/>
            </p:nvSpPr>
            <p:spPr bwMode="auto">
              <a:xfrm>
                <a:off x="3010" y="2981"/>
                <a:ext cx="3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cm</a:t>
                </a:r>
              </a:p>
            </p:txBody>
          </p:sp>
          <p:sp>
            <p:nvSpPr>
              <p:cNvPr id="24611" name="Text Box 42"/>
              <p:cNvSpPr txBox="1">
                <a:spLocks noChangeArrowheads="1"/>
              </p:cNvSpPr>
              <p:nvPr/>
            </p:nvSpPr>
            <p:spPr bwMode="auto">
              <a:xfrm>
                <a:off x="3490" y="2981"/>
                <a:ext cx="3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mm</a:t>
                </a:r>
              </a:p>
            </p:txBody>
          </p:sp>
          <p:sp>
            <p:nvSpPr>
              <p:cNvPr id="24612" name="Text Box 43"/>
              <p:cNvSpPr txBox="1">
                <a:spLocks noChangeArrowheads="1"/>
              </p:cNvSpPr>
              <p:nvPr/>
            </p:nvSpPr>
            <p:spPr bwMode="auto">
              <a:xfrm>
                <a:off x="1530" y="2981"/>
                <a:ext cx="3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dam</a:t>
                </a:r>
              </a:p>
            </p:txBody>
          </p:sp>
        </p:grpSp>
      </p:grpSp>
      <p:sp>
        <p:nvSpPr>
          <p:cNvPr id="146479" name="Freeform 47"/>
          <p:cNvSpPr>
            <a:spLocks/>
          </p:cNvSpPr>
          <p:nvPr/>
        </p:nvSpPr>
        <p:spPr bwMode="auto">
          <a:xfrm rot="190724">
            <a:off x="1676400" y="4800600"/>
            <a:ext cx="835025" cy="168275"/>
          </a:xfrm>
          <a:custGeom>
            <a:avLst/>
            <a:gdLst>
              <a:gd name="T0" fmla="*/ 0 w 526"/>
              <a:gd name="T1" fmla="*/ 0 h 106"/>
              <a:gd name="T2" fmla="*/ 77787 w 526"/>
              <a:gd name="T3" fmla="*/ 92075 h 106"/>
              <a:gd name="T4" fmla="*/ 247650 w 526"/>
              <a:gd name="T5" fmla="*/ 144463 h 106"/>
              <a:gd name="T6" fmla="*/ 600075 w 526"/>
              <a:gd name="T7" fmla="*/ 117475 h 106"/>
              <a:gd name="T8" fmla="*/ 692150 w 526"/>
              <a:gd name="T9" fmla="*/ 79375 h 106"/>
              <a:gd name="T10" fmla="*/ 769937 w 526"/>
              <a:gd name="T11" fmla="*/ 52388 h 106"/>
              <a:gd name="T12" fmla="*/ 796925 w 526"/>
              <a:gd name="T13" fmla="*/ 26988 h 106"/>
              <a:gd name="T14" fmla="*/ 835025 w 526"/>
              <a:gd name="T15" fmla="*/ 0 h 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26"/>
              <a:gd name="T25" fmla="*/ 0 h 106"/>
              <a:gd name="T26" fmla="*/ 526 w 526"/>
              <a:gd name="T27" fmla="*/ 106 h 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26" h="106">
                <a:moveTo>
                  <a:pt x="0" y="0"/>
                </a:moveTo>
                <a:cubicBezTo>
                  <a:pt x="15" y="16"/>
                  <a:pt x="30" y="48"/>
                  <a:pt x="49" y="58"/>
                </a:cubicBezTo>
                <a:cubicBezTo>
                  <a:pt x="80" y="73"/>
                  <a:pt x="122" y="83"/>
                  <a:pt x="156" y="91"/>
                </a:cubicBezTo>
                <a:cubicBezTo>
                  <a:pt x="257" y="87"/>
                  <a:pt x="306" y="106"/>
                  <a:pt x="378" y="74"/>
                </a:cubicBezTo>
                <a:cubicBezTo>
                  <a:pt x="447" y="44"/>
                  <a:pt x="379" y="69"/>
                  <a:pt x="436" y="50"/>
                </a:cubicBezTo>
                <a:cubicBezTo>
                  <a:pt x="452" y="44"/>
                  <a:pt x="485" y="33"/>
                  <a:pt x="485" y="33"/>
                </a:cubicBezTo>
                <a:cubicBezTo>
                  <a:pt x="491" y="28"/>
                  <a:pt x="496" y="22"/>
                  <a:pt x="502" y="17"/>
                </a:cubicBezTo>
                <a:cubicBezTo>
                  <a:pt x="510" y="11"/>
                  <a:pt x="526" y="0"/>
                  <a:pt x="526" y="0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80" name="Freeform 48"/>
          <p:cNvSpPr>
            <a:spLocks/>
          </p:cNvSpPr>
          <p:nvPr/>
        </p:nvSpPr>
        <p:spPr bwMode="auto">
          <a:xfrm rot="-260706">
            <a:off x="2514600" y="4800600"/>
            <a:ext cx="835025" cy="168275"/>
          </a:xfrm>
          <a:custGeom>
            <a:avLst/>
            <a:gdLst>
              <a:gd name="T0" fmla="*/ 0 w 526"/>
              <a:gd name="T1" fmla="*/ 0 h 106"/>
              <a:gd name="T2" fmla="*/ 77787 w 526"/>
              <a:gd name="T3" fmla="*/ 92075 h 106"/>
              <a:gd name="T4" fmla="*/ 247650 w 526"/>
              <a:gd name="T5" fmla="*/ 144463 h 106"/>
              <a:gd name="T6" fmla="*/ 600075 w 526"/>
              <a:gd name="T7" fmla="*/ 117475 h 106"/>
              <a:gd name="T8" fmla="*/ 692150 w 526"/>
              <a:gd name="T9" fmla="*/ 79375 h 106"/>
              <a:gd name="T10" fmla="*/ 769937 w 526"/>
              <a:gd name="T11" fmla="*/ 52388 h 106"/>
              <a:gd name="T12" fmla="*/ 796925 w 526"/>
              <a:gd name="T13" fmla="*/ 26988 h 106"/>
              <a:gd name="T14" fmla="*/ 835025 w 526"/>
              <a:gd name="T15" fmla="*/ 0 h 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26"/>
              <a:gd name="T25" fmla="*/ 0 h 106"/>
              <a:gd name="T26" fmla="*/ 526 w 526"/>
              <a:gd name="T27" fmla="*/ 106 h 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26" h="106">
                <a:moveTo>
                  <a:pt x="0" y="0"/>
                </a:moveTo>
                <a:cubicBezTo>
                  <a:pt x="15" y="16"/>
                  <a:pt x="30" y="48"/>
                  <a:pt x="49" y="58"/>
                </a:cubicBezTo>
                <a:cubicBezTo>
                  <a:pt x="80" y="73"/>
                  <a:pt x="122" y="83"/>
                  <a:pt x="156" y="91"/>
                </a:cubicBezTo>
                <a:cubicBezTo>
                  <a:pt x="257" y="87"/>
                  <a:pt x="306" y="106"/>
                  <a:pt x="378" y="74"/>
                </a:cubicBezTo>
                <a:cubicBezTo>
                  <a:pt x="447" y="44"/>
                  <a:pt x="379" y="69"/>
                  <a:pt x="436" y="50"/>
                </a:cubicBezTo>
                <a:cubicBezTo>
                  <a:pt x="452" y="44"/>
                  <a:pt x="485" y="33"/>
                  <a:pt x="485" y="33"/>
                </a:cubicBezTo>
                <a:cubicBezTo>
                  <a:pt x="491" y="28"/>
                  <a:pt x="496" y="22"/>
                  <a:pt x="502" y="17"/>
                </a:cubicBezTo>
                <a:cubicBezTo>
                  <a:pt x="510" y="11"/>
                  <a:pt x="526" y="0"/>
                  <a:pt x="526" y="0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81" name="Freeform 49"/>
          <p:cNvSpPr>
            <a:spLocks/>
          </p:cNvSpPr>
          <p:nvPr/>
        </p:nvSpPr>
        <p:spPr bwMode="auto">
          <a:xfrm>
            <a:off x="3365500" y="4787900"/>
            <a:ext cx="835025" cy="168275"/>
          </a:xfrm>
          <a:custGeom>
            <a:avLst/>
            <a:gdLst>
              <a:gd name="T0" fmla="*/ 0 w 526"/>
              <a:gd name="T1" fmla="*/ 0 h 106"/>
              <a:gd name="T2" fmla="*/ 77787 w 526"/>
              <a:gd name="T3" fmla="*/ 92075 h 106"/>
              <a:gd name="T4" fmla="*/ 247650 w 526"/>
              <a:gd name="T5" fmla="*/ 144463 h 106"/>
              <a:gd name="T6" fmla="*/ 600075 w 526"/>
              <a:gd name="T7" fmla="*/ 117475 h 106"/>
              <a:gd name="T8" fmla="*/ 692150 w 526"/>
              <a:gd name="T9" fmla="*/ 79375 h 106"/>
              <a:gd name="T10" fmla="*/ 769937 w 526"/>
              <a:gd name="T11" fmla="*/ 52388 h 106"/>
              <a:gd name="T12" fmla="*/ 796925 w 526"/>
              <a:gd name="T13" fmla="*/ 26988 h 106"/>
              <a:gd name="T14" fmla="*/ 835025 w 526"/>
              <a:gd name="T15" fmla="*/ 0 h 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26"/>
              <a:gd name="T25" fmla="*/ 0 h 106"/>
              <a:gd name="T26" fmla="*/ 526 w 526"/>
              <a:gd name="T27" fmla="*/ 106 h 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26" h="106">
                <a:moveTo>
                  <a:pt x="0" y="0"/>
                </a:moveTo>
                <a:cubicBezTo>
                  <a:pt x="15" y="16"/>
                  <a:pt x="30" y="48"/>
                  <a:pt x="49" y="58"/>
                </a:cubicBezTo>
                <a:cubicBezTo>
                  <a:pt x="80" y="73"/>
                  <a:pt x="122" y="83"/>
                  <a:pt x="156" y="91"/>
                </a:cubicBezTo>
                <a:cubicBezTo>
                  <a:pt x="257" y="87"/>
                  <a:pt x="306" y="106"/>
                  <a:pt x="378" y="74"/>
                </a:cubicBezTo>
                <a:cubicBezTo>
                  <a:pt x="447" y="44"/>
                  <a:pt x="379" y="69"/>
                  <a:pt x="436" y="50"/>
                </a:cubicBezTo>
                <a:cubicBezTo>
                  <a:pt x="452" y="44"/>
                  <a:pt x="485" y="33"/>
                  <a:pt x="485" y="33"/>
                </a:cubicBezTo>
                <a:cubicBezTo>
                  <a:pt x="491" y="28"/>
                  <a:pt x="496" y="22"/>
                  <a:pt x="502" y="17"/>
                </a:cubicBezTo>
                <a:cubicBezTo>
                  <a:pt x="510" y="11"/>
                  <a:pt x="526" y="0"/>
                  <a:pt x="526" y="0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82" name="Text Box 50"/>
          <p:cNvSpPr txBox="1">
            <a:spLocks noChangeArrowheads="1"/>
          </p:cNvSpPr>
          <p:nvPr/>
        </p:nvSpPr>
        <p:spPr bwMode="auto">
          <a:xfrm>
            <a:off x="1447800" y="5029200"/>
            <a:ext cx="3140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</a:rPr>
              <a:t>Three places to the right.</a:t>
            </a:r>
          </a:p>
        </p:txBody>
      </p:sp>
      <p:sp>
        <p:nvSpPr>
          <p:cNvPr id="146483" name="Text Box 51"/>
          <p:cNvSpPr txBox="1">
            <a:spLocks noChangeArrowheads="1"/>
          </p:cNvSpPr>
          <p:nvPr/>
        </p:nvSpPr>
        <p:spPr bwMode="auto">
          <a:xfrm>
            <a:off x="5791200" y="48768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4. 6 5 8</a:t>
            </a:r>
          </a:p>
        </p:txBody>
      </p:sp>
      <p:sp>
        <p:nvSpPr>
          <p:cNvPr id="146484" name="Freeform 52"/>
          <p:cNvSpPr>
            <a:spLocks/>
          </p:cNvSpPr>
          <p:nvPr/>
        </p:nvSpPr>
        <p:spPr bwMode="auto">
          <a:xfrm>
            <a:off x="6096000" y="52578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87" name="Freeform 55"/>
          <p:cNvSpPr>
            <a:spLocks/>
          </p:cNvSpPr>
          <p:nvPr/>
        </p:nvSpPr>
        <p:spPr bwMode="auto">
          <a:xfrm>
            <a:off x="6477000" y="52578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88" name="Freeform 56"/>
          <p:cNvSpPr>
            <a:spLocks/>
          </p:cNvSpPr>
          <p:nvPr/>
        </p:nvSpPr>
        <p:spPr bwMode="auto">
          <a:xfrm>
            <a:off x="6858000" y="52578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89" name="Text Box 57"/>
          <p:cNvSpPr txBox="1">
            <a:spLocks noChangeArrowheads="1"/>
          </p:cNvSpPr>
          <p:nvPr/>
        </p:nvSpPr>
        <p:spPr bwMode="auto">
          <a:xfrm>
            <a:off x="5486400" y="5486400"/>
            <a:ext cx="3140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</a:rPr>
              <a:t>Move the decimal point three places to the right.</a:t>
            </a:r>
          </a:p>
        </p:txBody>
      </p:sp>
      <p:sp>
        <p:nvSpPr>
          <p:cNvPr id="146490" name="Text Box 58"/>
          <p:cNvSpPr txBox="1">
            <a:spLocks noChangeArrowheads="1"/>
          </p:cNvSpPr>
          <p:nvPr/>
        </p:nvSpPr>
        <p:spPr bwMode="auto">
          <a:xfrm>
            <a:off x="533400" y="58674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4.658 km = 4658 m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20519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3" grpId="0"/>
      <p:bldP spid="146479" grpId="0" animBg="1"/>
      <p:bldP spid="146480" grpId="0" animBg="1"/>
      <p:bldP spid="146481" grpId="0" animBg="1"/>
      <p:bldP spid="146482" grpId="0"/>
      <p:bldP spid="146483" grpId="0"/>
      <p:bldP spid="146484" grpId="0" animBg="1"/>
      <p:bldP spid="146487" grpId="0" animBg="1"/>
      <p:bldP spid="146488" grpId="0" animBg="1"/>
      <p:bldP spid="146489" grpId="0"/>
      <p:bldP spid="1464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3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continued</a:t>
            </a:r>
          </a:p>
        </p:txBody>
      </p:sp>
      <p:sp>
        <p:nvSpPr>
          <p:cNvPr id="25604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Using the Metric Conversion Line</a:t>
            </a:r>
          </a:p>
        </p:txBody>
      </p:sp>
      <p:sp>
        <p:nvSpPr>
          <p:cNvPr id="25605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C7EE9361-4B1A-423A-B40B-E878BD7BE65E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14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11150" y="1085850"/>
            <a:ext cx="86804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Use the metric conversion line to make the following conversions.</a:t>
            </a:r>
            <a:endParaRPr lang="en-US" sz="2000">
              <a:latin typeface="Arial" charset="0"/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965200" y="2122488"/>
            <a:ext cx="8680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49.7 cm to m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11150" y="2122488"/>
            <a:ext cx="4810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138677"/>
                </a:solidFill>
                <a:latin typeface="Arial" charset="0"/>
              </a:rPr>
              <a:t>b.</a:t>
            </a:r>
          </a:p>
        </p:txBody>
      </p:sp>
      <p:sp>
        <p:nvSpPr>
          <p:cNvPr id="147465" name="Rectangle 9"/>
          <p:cNvSpPr>
            <a:spLocks noChangeArrowheads="1"/>
          </p:cNvSpPr>
          <p:nvPr/>
        </p:nvSpPr>
        <p:spPr bwMode="auto">
          <a:xfrm>
            <a:off x="311150" y="2817813"/>
            <a:ext cx="85471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Find </a:t>
            </a:r>
            <a:r>
              <a:rPr lang="en-US" sz="2800" b="1">
                <a:latin typeface="Arial" charset="0"/>
              </a:rPr>
              <a:t>cm</a:t>
            </a:r>
            <a:r>
              <a:rPr lang="en-US" sz="2800">
                <a:latin typeface="Arial" charset="0"/>
              </a:rPr>
              <a:t> on the metric conversion line. To get to </a:t>
            </a:r>
            <a:r>
              <a:rPr lang="en-US" sz="2800" b="1">
                <a:latin typeface="Arial" charset="0"/>
              </a:rPr>
              <a:t>m</a:t>
            </a:r>
            <a:r>
              <a:rPr lang="en-US" sz="2800">
                <a:latin typeface="Arial" charset="0"/>
              </a:rPr>
              <a:t>, you move </a:t>
            </a:r>
            <a:r>
              <a:rPr lang="en-US" sz="2800" i="1">
                <a:latin typeface="Arial" charset="0"/>
              </a:rPr>
              <a:t>two places to the left</a:t>
            </a:r>
            <a:r>
              <a:rPr lang="en-US" sz="2800">
                <a:latin typeface="Arial" charset="0"/>
              </a:rPr>
              <a:t>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447800" y="4038600"/>
            <a:ext cx="5684838" cy="679450"/>
            <a:chOff x="499" y="2784"/>
            <a:chExt cx="3581" cy="428"/>
          </a:xfrm>
        </p:grpSpPr>
        <p:sp>
          <p:nvSpPr>
            <p:cNvPr id="25619" name="Line 11"/>
            <p:cNvSpPr>
              <a:spLocks noChangeShapeType="1"/>
            </p:cNvSpPr>
            <p:nvPr/>
          </p:nvSpPr>
          <p:spPr bwMode="auto">
            <a:xfrm>
              <a:off x="499" y="2880"/>
              <a:ext cx="35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5620" name="Group 12"/>
            <p:cNvGrpSpPr>
              <a:grpSpLocks/>
            </p:cNvGrpSpPr>
            <p:nvPr/>
          </p:nvGrpSpPr>
          <p:grpSpPr bwMode="auto">
            <a:xfrm>
              <a:off x="662" y="2784"/>
              <a:ext cx="3184" cy="428"/>
              <a:chOff x="662" y="2784"/>
              <a:chExt cx="3184" cy="428"/>
            </a:xfrm>
          </p:grpSpPr>
          <p:sp>
            <p:nvSpPr>
              <p:cNvPr id="25621" name="Line 13"/>
              <p:cNvSpPr>
                <a:spLocks noChangeShapeType="1"/>
              </p:cNvSpPr>
              <p:nvPr/>
            </p:nvSpPr>
            <p:spPr bwMode="auto">
              <a:xfrm>
                <a:off x="816" y="2784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2" name="Line 14"/>
              <p:cNvSpPr>
                <a:spLocks noChangeShapeType="1"/>
              </p:cNvSpPr>
              <p:nvPr/>
            </p:nvSpPr>
            <p:spPr bwMode="auto">
              <a:xfrm>
                <a:off x="1275" y="278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3" name="Line 15"/>
              <p:cNvSpPr>
                <a:spLocks noChangeShapeType="1"/>
              </p:cNvSpPr>
              <p:nvPr/>
            </p:nvSpPr>
            <p:spPr bwMode="auto">
              <a:xfrm>
                <a:off x="1728" y="278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4" name="Line 16"/>
              <p:cNvSpPr>
                <a:spLocks noChangeShapeType="1"/>
              </p:cNvSpPr>
              <p:nvPr/>
            </p:nvSpPr>
            <p:spPr bwMode="auto">
              <a:xfrm>
                <a:off x="268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5" name="Line 17"/>
              <p:cNvSpPr>
                <a:spLocks noChangeShapeType="1"/>
              </p:cNvSpPr>
              <p:nvPr/>
            </p:nvSpPr>
            <p:spPr bwMode="auto">
              <a:xfrm>
                <a:off x="220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6" name="Line 18"/>
              <p:cNvSpPr>
                <a:spLocks noChangeShapeType="1"/>
              </p:cNvSpPr>
              <p:nvPr/>
            </p:nvSpPr>
            <p:spPr bwMode="auto">
              <a:xfrm>
                <a:off x="316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7" name="Line 19"/>
              <p:cNvSpPr>
                <a:spLocks noChangeShapeType="1"/>
              </p:cNvSpPr>
              <p:nvPr/>
            </p:nvSpPr>
            <p:spPr bwMode="auto">
              <a:xfrm>
                <a:off x="3648" y="2789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8" name="Text Box 20"/>
              <p:cNvSpPr txBox="1">
                <a:spLocks noChangeArrowheads="1"/>
              </p:cNvSpPr>
              <p:nvPr/>
            </p:nvSpPr>
            <p:spPr bwMode="auto">
              <a:xfrm>
                <a:off x="662" y="2981"/>
                <a:ext cx="3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km</a:t>
                </a:r>
              </a:p>
            </p:txBody>
          </p:sp>
          <p:sp>
            <p:nvSpPr>
              <p:cNvPr id="25629" name="Text Box 21"/>
              <p:cNvSpPr txBox="1">
                <a:spLocks noChangeArrowheads="1"/>
              </p:cNvSpPr>
              <p:nvPr/>
            </p:nvSpPr>
            <p:spPr bwMode="auto">
              <a:xfrm>
                <a:off x="1121" y="2981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hm</a:t>
                </a:r>
              </a:p>
            </p:txBody>
          </p:sp>
          <p:sp>
            <p:nvSpPr>
              <p:cNvPr id="25630" name="Text Box 22"/>
              <p:cNvSpPr txBox="1">
                <a:spLocks noChangeArrowheads="1"/>
              </p:cNvSpPr>
              <p:nvPr/>
            </p:nvSpPr>
            <p:spPr bwMode="auto">
              <a:xfrm>
                <a:off x="2090" y="2976"/>
                <a:ext cx="236" cy="231"/>
              </a:xfrm>
              <a:prstGeom prst="rect">
                <a:avLst/>
              </a:prstGeom>
              <a:solidFill>
                <a:srgbClr val="CC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m</a:t>
                </a:r>
              </a:p>
            </p:txBody>
          </p:sp>
          <p:sp>
            <p:nvSpPr>
              <p:cNvPr id="25631" name="Text Box 23"/>
              <p:cNvSpPr txBox="1">
                <a:spLocks noChangeArrowheads="1"/>
              </p:cNvSpPr>
              <p:nvPr/>
            </p:nvSpPr>
            <p:spPr bwMode="auto">
              <a:xfrm>
                <a:off x="2530" y="2976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dm</a:t>
                </a:r>
              </a:p>
            </p:txBody>
          </p:sp>
          <p:sp>
            <p:nvSpPr>
              <p:cNvPr id="25632" name="Text Box 24"/>
              <p:cNvSpPr txBox="1">
                <a:spLocks noChangeArrowheads="1"/>
              </p:cNvSpPr>
              <p:nvPr/>
            </p:nvSpPr>
            <p:spPr bwMode="auto">
              <a:xfrm>
                <a:off x="3010" y="2981"/>
                <a:ext cx="308" cy="231"/>
              </a:xfrm>
              <a:prstGeom prst="rect">
                <a:avLst/>
              </a:prstGeom>
              <a:solidFill>
                <a:srgbClr val="CC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cm</a:t>
                </a:r>
              </a:p>
            </p:txBody>
          </p:sp>
          <p:sp>
            <p:nvSpPr>
              <p:cNvPr id="25633" name="Text Box 25"/>
              <p:cNvSpPr txBox="1">
                <a:spLocks noChangeArrowheads="1"/>
              </p:cNvSpPr>
              <p:nvPr/>
            </p:nvSpPr>
            <p:spPr bwMode="auto">
              <a:xfrm>
                <a:off x="3490" y="2981"/>
                <a:ext cx="3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mm</a:t>
                </a:r>
              </a:p>
            </p:txBody>
          </p:sp>
          <p:sp>
            <p:nvSpPr>
              <p:cNvPr id="25634" name="Text Box 26"/>
              <p:cNvSpPr txBox="1">
                <a:spLocks noChangeArrowheads="1"/>
              </p:cNvSpPr>
              <p:nvPr/>
            </p:nvSpPr>
            <p:spPr bwMode="auto">
              <a:xfrm>
                <a:off x="1530" y="2981"/>
                <a:ext cx="3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</a:rPr>
                  <a:t>dam</a:t>
                </a:r>
              </a:p>
            </p:txBody>
          </p:sp>
        </p:grpSp>
      </p:grpSp>
      <p:sp>
        <p:nvSpPr>
          <p:cNvPr id="147483" name="Freeform 27"/>
          <p:cNvSpPr>
            <a:spLocks/>
          </p:cNvSpPr>
          <p:nvPr/>
        </p:nvSpPr>
        <p:spPr bwMode="auto">
          <a:xfrm rot="190724">
            <a:off x="5105400" y="4800600"/>
            <a:ext cx="835025" cy="168275"/>
          </a:xfrm>
          <a:custGeom>
            <a:avLst/>
            <a:gdLst>
              <a:gd name="T0" fmla="*/ 0 w 526"/>
              <a:gd name="T1" fmla="*/ 0 h 106"/>
              <a:gd name="T2" fmla="*/ 77787 w 526"/>
              <a:gd name="T3" fmla="*/ 92075 h 106"/>
              <a:gd name="T4" fmla="*/ 247650 w 526"/>
              <a:gd name="T5" fmla="*/ 144463 h 106"/>
              <a:gd name="T6" fmla="*/ 600075 w 526"/>
              <a:gd name="T7" fmla="*/ 117475 h 106"/>
              <a:gd name="T8" fmla="*/ 692150 w 526"/>
              <a:gd name="T9" fmla="*/ 79375 h 106"/>
              <a:gd name="T10" fmla="*/ 769937 w 526"/>
              <a:gd name="T11" fmla="*/ 52388 h 106"/>
              <a:gd name="T12" fmla="*/ 796925 w 526"/>
              <a:gd name="T13" fmla="*/ 26988 h 106"/>
              <a:gd name="T14" fmla="*/ 835025 w 526"/>
              <a:gd name="T15" fmla="*/ 0 h 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26"/>
              <a:gd name="T25" fmla="*/ 0 h 106"/>
              <a:gd name="T26" fmla="*/ 526 w 526"/>
              <a:gd name="T27" fmla="*/ 106 h 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26" h="106">
                <a:moveTo>
                  <a:pt x="0" y="0"/>
                </a:moveTo>
                <a:cubicBezTo>
                  <a:pt x="15" y="16"/>
                  <a:pt x="30" y="48"/>
                  <a:pt x="49" y="58"/>
                </a:cubicBezTo>
                <a:cubicBezTo>
                  <a:pt x="80" y="73"/>
                  <a:pt x="122" y="83"/>
                  <a:pt x="156" y="91"/>
                </a:cubicBezTo>
                <a:cubicBezTo>
                  <a:pt x="257" y="87"/>
                  <a:pt x="306" y="106"/>
                  <a:pt x="378" y="74"/>
                </a:cubicBezTo>
                <a:cubicBezTo>
                  <a:pt x="447" y="44"/>
                  <a:pt x="379" y="69"/>
                  <a:pt x="436" y="50"/>
                </a:cubicBezTo>
                <a:cubicBezTo>
                  <a:pt x="452" y="44"/>
                  <a:pt x="485" y="33"/>
                  <a:pt x="485" y="33"/>
                </a:cubicBezTo>
                <a:cubicBezTo>
                  <a:pt x="491" y="28"/>
                  <a:pt x="496" y="22"/>
                  <a:pt x="502" y="17"/>
                </a:cubicBezTo>
                <a:cubicBezTo>
                  <a:pt x="510" y="11"/>
                  <a:pt x="526" y="0"/>
                  <a:pt x="526" y="0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485" name="Freeform 29"/>
          <p:cNvSpPr>
            <a:spLocks/>
          </p:cNvSpPr>
          <p:nvPr/>
        </p:nvSpPr>
        <p:spPr bwMode="auto">
          <a:xfrm>
            <a:off x="4191000" y="4800600"/>
            <a:ext cx="835025" cy="168275"/>
          </a:xfrm>
          <a:custGeom>
            <a:avLst/>
            <a:gdLst>
              <a:gd name="T0" fmla="*/ 0 w 526"/>
              <a:gd name="T1" fmla="*/ 0 h 106"/>
              <a:gd name="T2" fmla="*/ 77787 w 526"/>
              <a:gd name="T3" fmla="*/ 92075 h 106"/>
              <a:gd name="T4" fmla="*/ 247650 w 526"/>
              <a:gd name="T5" fmla="*/ 144463 h 106"/>
              <a:gd name="T6" fmla="*/ 600075 w 526"/>
              <a:gd name="T7" fmla="*/ 117475 h 106"/>
              <a:gd name="T8" fmla="*/ 692150 w 526"/>
              <a:gd name="T9" fmla="*/ 79375 h 106"/>
              <a:gd name="T10" fmla="*/ 769937 w 526"/>
              <a:gd name="T11" fmla="*/ 52388 h 106"/>
              <a:gd name="T12" fmla="*/ 796925 w 526"/>
              <a:gd name="T13" fmla="*/ 26988 h 106"/>
              <a:gd name="T14" fmla="*/ 835025 w 526"/>
              <a:gd name="T15" fmla="*/ 0 h 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26"/>
              <a:gd name="T25" fmla="*/ 0 h 106"/>
              <a:gd name="T26" fmla="*/ 526 w 526"/>
              <a:gd name="T27" fmla="*/ 106 h 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26" h="106">
                <a:moveTo>
                  <a:pt x="0" y="0"/>
                </a:moveTo>
                <a:cubicBezTo>
                  <a:pt x="15" y="16"/>
                  <a:pt x="30" y="48"/>
                  <a:pt x="49" y="58"/>
                </a:cubicBezTo>
                <a:cubicBezTo>
                  <a:pt x="80" y="73"/>
                  <a:pt x="122" y="83"/>
                  <a:pt x="156" y="91"/>
                </a:cubicBezTo>
                <a:cubicBezTo>
                  <a:pt x="257" y="87"/>
                  <a:pt x="306" y="106"/>
                  <a:pt x="378" y="74"/>
                </a:cubicBezTo>
                <a:cubicBezTo>
                  <a:pt x="447" y="44"/>
                  <a:pt x="379" y="69"/>
                  <a:pt x="436" y="50"/>
                </a:cubicBezTo>
                <a:cubicBezTo>
                  <a:pt x="452" y="44"/>
                  <a:pt x="485" y="33"/>
                  <a:pt x="485" y="33"/>
                </a:cubicBezTo>
                <a:cubicBezTo>
                  <a:pt x="491" y="28"/>
                  <a:pt x="496" y="22"/>
                  <a:pt x="502" y="17"/>
                </a:cubicBezTo>
                <a:cubicBezTo>
                  <a:pt x="510" y="11"/>
                  <a:pt x="526" y="0"/>
                  <a:pt x="526" y="0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486" name="Text Box 30"/>
          <p:cNvSpPr txBox="1">
            <a:spLocks noChangeArrowheads="1"/>
          </p:cNvSpPr>
          <p:nvPr/>
        </p:nvSpPr>
        <p:spPr bwMode="auto">
          <a:xfrm>
            <a:off x="2895600" y="5029200"/>
            <a:ext cx="3140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</a:rPr>
              <a:t>Two places to the left.</a:t>
            </a:r>
          </a:p>
        </p:txBody>
      </p:sp>
      <p:sp>
        <p:nvSpPr>
          <p:cNvPr id="147487" name="Text Box 31"/>
          <p:cNvSpPr txBox="1">
            <a:spLocks noChangeArrowheads="1"/>
          </p:cNvSpPr>
          <p:nvPr/>
        </p:nvSpPr>
        <p:spPr bwMode="auto">
          <a:xfrm>
            <a:off x="5791200" y="48768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4  9 . 7</a:t>
            </a:r>
          </a:p>
        </p:txBody>
      </p:sp>
      <p:sp>
        <p:nvSpPr>
          <p:cNvPr id="147489" name="Freeform 33"/>
          <p:cNvSpPr>
            <a:spLocks/>
          </p:cNvSpPr>
          <p:nvPr/>
        </p:nvSpPr>
        <p:spPr bwMode="auto">
          <a:xfrm>
            <a:off x="5829300" y="53340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490" name="Freeform 34"/>
          <p:cNvSpPr>
            <a:spLocks/>
          </p:cNvSpPr>
          <p:nvPr/>
        </p:nvSpPr>
        <p:spPr bwMode="auto">
          <a:xfrm>
            <a:off x="6248400" y="53340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491" name="Text Box 35"/>
          <p:cNvSpPr txBox="1">
            <a:spLocks noChangeArrowheads="1"/>
          </p:cNvSpPr>
          <p:nvPr/>
        </p:nvSpPr>
        <p:spPr bwMode="auto">
          <a:xfrm>
            <a:off x="5486400" y="5486400"/>
            <a:ext cx="3140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</a:rPr>
              <a:t>Move the decimal point two places to the left.</a:t>
            </a:r>
          </a:p>
        </p:txBody>
      </p:sp>
      <p:sp>
        <p:nvSpPr>
          <p:cNvPr id="147492" name="Text Box 36"/>
          <p:cNvSpPr txBox="1">
            <a:spLocks noChangeArrowheads="1"/>
          </p:cNvSpPr>
          <p:nvPr/>
        </p:nvSpPr>
        <p:spPr bwMode="auto">
          <a:xfrm>
            <a:off x="533400" y="58674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49.7 cm = 0.497 m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682537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5" grpId="0"/>
      <p:bldP spid="147483" grpId="0" animBg="1"/>
      <p:bldP spid="147485" grpId="0" animBg="1"/>
      <p:bldP spid="147486" grpId="0"/>
      <p:bldP spid="147487" grpId="0"/>
      <p:bldP spid="147489" grpId="0" animBg="1"/>
      <p:bldP spid="147490" grpId="0" animBg="1"/>
      <p:bldP spid="1474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4</a:t>
            </a:r>
          </a:p>
        </p:txBody>
      </p:sp>
      <p:sp>
        <p:nvSpPr>
          <p:cNvPr id="26628" name="TextBox 7"/>
          <p:cNvSpPr txBox="1">
            <a:spLocks noChangeArrowheads="1"/>
          </p:cNvSpPr>
          <p:nvPr/>
        </p:nvSpPr>
        <p:spPr bwMode="auto">
          <a:xfrm>
            <a:off x="1905000" y="152400"/>
            <a:ext cx="676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Practicing Length Conversions</a:t>
            </a:r>
          </a:p>
        </p:txBody>
      </p:sp>
      <p:sp>
        <p:nvSpPr>
          <p:cNvPr id="26629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36E770F3-98E6-4CFA-8A35-28B4B733696E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15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11150" y="108585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Convert using metric conversion line.</a:t>
            </a:r>
            <a:endParaRPr lang="en-US" sz="2000">
              <a:latin typeface="Arial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990600" y="18288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29 cm to m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04800" y="1828800"/>
            <a:ext cx="481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138677"/>
                </a:solidFill>
                <a:latin typeface="Arial" charset="0"/>
              </a:rPr>
              <a:t>a.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304800" y="2362200"/>
            <a:ext cx="85471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From </a:t>
            </a:r>
            <a:r>
              <a:rPr lang="en-US" sz="2800" b="1">
                <a:latin typeface="Arial" charset="0"/>
              </a:rPr>
              <a:t>cm</a:t>
            </a:r>
            <a:r>
              <a:rPr lang="en-US" sz="2800">
                <a:latin typeface="Arial" charset="0"/>
              </a:rPr>
              <a:t> to </a:t>
            </a:r>
            <a:r>
              <a:rPr lang="en-US" sz="2800" b="1">
                <a:latin typeface="Arial" charset="0"/>
              </a:rPr>
              <a:t>m</a:t>
            </a:r>
            <a:r>
              <a:rPr lang="en-US" sz="2800">
                <a:latin typeface="Arial" charset="0"/>
              </a:rPr>
              <a:t> is two places to the left. The decimal point starts at the far right because 29 is a whole number. Then move it two places to the left. </a:t>
            </a:r>
          </a:p>
        </p:txBody>
      </p:sp>
      <p:sp>
        <p:nvSpPr>
          <p:cNvPr id="148511" name="Text Box 31"/>
          <p:cNvSpPr txBox="1">
            <a:spLocks noChangeArrowheads="1"/>
          </p:cNvSpPr>
          <p:nvPr/>
        </p:nvSpPr>
        <p:spPr bwMode="auto">
          <a:xfrm>
            <a:off x="1828800" y="37338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2 9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148512" name="Freeform 32"/>
          <p:cNvSpPr>
            <a:spLocks/>
          </p:cNvSpPr>
          <p:nvPr/>
        </p:nvSpPr>
        <p:spPr bwMode="auto">
          <a:xfrm>
            <a:off x="2209800" y="59436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8516" name="Text Box 36"/>
          <p:cNvSpPr txBox="1">
            <a:spLocks noChangeArrowheads="1"/>
          </p:cNvSpPr>
          <p:nvPr/>
        </p:nvSpPr>
        <p:spPr bwMode="auto">
          <a:xfrm>
            <a:off x="3200400" y="37338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29 cm = 0.29 m</a:t>
            </a:r>
          </a:p>
        </p:txBody>
      </p:sp>
      <p:sp>
        <p:nvSpPr>
          <p:cNvPr id="148517" name="Freeform 37"/>
          <p:cNvSpPr>
            <a:spLocks/>
          </p:cNvSpPr>
          <p:nvPr/>
        </p:nvSpPr>
        <p:spPr bwMode="auto">
          <a:xfrm>
            <a:off x="1828800" y="41148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8" name="Rectangle 38"/>
          <p:cNvSpPr>
            <a:spLocks noChangeArrowheads="1"/>
          </p:cNvSpPr>
          <p:nvPr/>
        </p:nvSpPr>
        <p:spPr bwMode="auto">
          <a:xfrm>
            <a:off x="381000" y="4495800"/>
            <a:ext cx="481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b.</a:t>
            </a:r>
          </a:p>
        </p:txBody>
      </p:sp>
      <p:sp>
        <p:nvSpPr>
          <p:cNvPr id="26639" name="Text Box 39"/>
          <p:cNvSpPr txBox="1">
            <a:spLocks noChangeArrowheads="1"/>
          </p:cNvSpPr>
          <p:nvPr/>
        </p:nvSpPr>
        <p:spPr bwMode="auto">
          <a:xfrm>
            <a:off x="914400" y="44958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5.18 cm to km</a:t>
            </a:r>
          </a:p>
        </p:txBody>
      </p:sp>
      <p:sp>
        <p:nvSpPr>
          <p:cNvPr id="148520" name="Rectangle 40"/>
          <p:cNvSpPr>
            <a:spLocks noChangeArrowheads="1"/>
          </p:cNvSpPr>
          <p:nvPr/>
        </p:nvSpPr>
        <p:spPr bwMode="auto">
          <a:xfrm>
            <a:off x="457200" y="5029200"/>
            <a:ext cx="8547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From </a:t>
            </a:r>
            <a:r>
              <a:rPr lang="en-US" sz="2800" b="1">
                <a:latin typeface="Arial" charset="0"/>
              </a:rPr>
              <a:t>cm</a:t>
            </a:r>
            <a:r>
              <a:rPr lang="en-US" sz="2800">
                <a:latin typeface="Arial" charset="0"/>
              </a:rPr>
              <a:t> to </a:t>
            </a:r>
            <a:r>
              <a:rPr lang="en-US" sz="2800" b="1">
                <a:latin typeface="Arial" charset="0"/>
              </a:rPr>
              <a:t>km</a:t>
            </a:r>
            <a:r>
              <a:rPr lang="en-US" sz="2800">
                <a:latin typeface="Arial" charset="0"/>
              </a:rPr>
              <a:t> is five places to the left. </a:t>
            </a:r>
          </a:p>
        </p:txBody>
      </p:sp>
      <p:sp>
        <p:nvSpPr>
          <p:cNvPr id="148521" name="Text Box 41"/>
          <p:cNvSpPr txBox="1">
            <a:spLocks noChangeArrowheads="1"/>
          </p:cNvSpPr>
          <p:nvPr/>
        </p:nvSpPr>
        <p:spPr bwMode="auto">
          <a:xfrm>
            <a:off x="990600" y="55768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0 0 0 0 5.1 8</a:t>
            </a:r>
            <a:endParaRPr lang="en-US" sz="2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48522" name="Freeform 42"/>
          <p:cNvSpPr>
            <a:spLocks/>
          </p:cNvSpPr>
          <p:nvPr/>
        </p:nvSpPr>
        <p:spPr bwMode="auto">
          <a:xfrm>
            <a:off x="1981200" y="596265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8523" name="Freeform 43"/>
          <p:cNvSpPr>
            <a:spLocks/>
          </p:cNvSpPr>
          <p:nvPr/>
        </p:nvSpPr>
        <p:spPr bwMode="auto">
          <a:xfrm>
            <a:off x="1600200" y="59436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8524" name="Freeform 44"/>
          <p:cNvSpPr>
            <a:spLocks/>
          </p:cNvSpPr>
          <p:nvPr/>
        </p:nvSpPr>
        <p:spPr bwMode="auto">
          <a:xfrm>
            <a:off x="1371600" y="596265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8525" name="Freeform 45"/>
          <p:cNvSpPr>
            <a:spLocks/>
          </p:cNvSpPr>
          <p:nvPr/>
        </p:nvSpPr>
        <p:spPr bwMode="auto">
          <a:xfrm>
            <a:off x="990600" y="59563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8526" name="Text Box 46"/>
          <p:cNvSpPr txBox="1">
            <a:spLocks noChangeArrowheads="1"/>
          </p:cNvSpPr>
          <p:nvPr/>
        </p:nvSpPr>
        <p:spPr bwMode="auto">
          <a:xfrm>
            <a:off x="838200" y="5562600"/>
            <a:ext cx="28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148527" name="Text Box 47"/>
          <p:cNvSpPr txBox="1">
            <a:spLocks noChangeArrowheads="1"/>
          </p:cNvSpPr>
          <p:nvPr/>
        </p:nvSpPr>
        <p:spPr bwMode="auto">
          <a:xfrm>
            <a:off x="3962400" y="57150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5.18 cm = 0.0000518 km</a:t>
            </a:r>
          </a:p>
        </p:txBody>
      </p:sp>
      <p:sp>
        <p:nvSpPr>
          <p:cNvPr id="148528" name="Freeform 48"/>
          <p:cNvSpPr>
            <a:spLocks/>
          </p:cNvSpPr>
          <p:nvPr/>
        </p:nvSpPr>
        <p:spPr bwMode="auto">
          <a:xfrm>
            <a:off x="2133600" y="4114800"/>
            <a:ext cx="381000" cy="152400"/>
          </a:xfrm>
          <a:custGeom>
            <a:avLst/>
            <a:gdLst>
              <a:gd name="T0" fmla="*/ 0 w 321"/>
              <a:gd name="T1" fmla="*/ 0 h 82"/>
              <a:gd name="T2" fmla="*/ 166168 w 321"/>
              <a:gd name="T3" fmla="*/ 152400 h 82"/>
              <a:gd name="T4" fmla="*/ 302664 w 321"/>
              <a:gd name="T5" fmla="*/ 122663 h 82"/>
              <a:gd name="T6" fmla="*/ 360822 w 321"/>
              <a:gd name="T7" fmla="*/ 61332 h 82"/>
              <a:gd name="T8" fmla="*/ 381000 w 321"/>
              <a:gd name="T9" fmla="*/ 4646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"/>
              <a:gd name="T16" fmla="*/ 0 h 82"/>
              <a:gd name="T17" fmla="*/ 321 w 32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" h="82">
                <a:moveTo>
                  <a:pt x="0" y="0"/>
                </a:moveTo>
                <a:cubicBezTo>
                  <a:pt x="33" y="52"/>
                  <a:pt x="82" y="68"/>
                  <a:pt x="140" y="82"/>
                </a:cubicBezTo>
                <a:cubicBezTo>
                  <a:pt x="146" y="81"/>
                  <a:pt x="228" y="81"/>
                  <a:pt x="255" y="66"/>
                </a:cubicBezTo>
                <a:cubicBezTo>
                  <a:pt x="272" y="56"/>
                  <a:pt x="286" y="41"/>
                  <a:pt x="304" y="33"/>
                </a:cubicBezTo>
                <a:cubicBezTo>
                  <a:pt x="310" y="30"/>
                  <a:pt x="315" y="28"/>
                  <a:pt x="321" y="25"/>
                </a:cubicBezTo>
              </a:path>
            </a:pathLst>
          </a:cu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8529" name="Rectangle 49"/>
          <p:cNvSpPr>
            <a:spLocks noChangeArrowheads="1"/>
          </p:cNvSpPr>
          <p:nvPr/>
        </p:nvSpPr>
        <p:spPr bwMode="auto">
          <a:xfrm>
            <a:off x="381000" y="4495800"/>
            <a:ext cx="481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138677"/>
                </a:solidFill>
                <a:latin typeface="Arial" charset="0"/>
              </a:rPr>
              <a:t>b.</a:t>
            </a:r>
          </a:p>
        </p:txBody>
      </p:sp>
      <p:sp>
        <p:nvSpPr>
          <p:cNvPr id="148530" name="Text Box 50"/>
          <p:cNvSpPr txBox="1">
            <a:spLocks noChangeArrowheads="1"/>
          </p:cNvSpPr>
          <p:nvPr/>
        </p:nvSpPr>
        <p:spPr bwMode="auto">
          <a:xfrm>
            <a:off x="914400" y="44958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5.18 cm to km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98602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9" grpId="0"/>
      <p:bldP spid="148511" grpId="0"/>
      <p:bldP spid="148512" grpId="0" animBg="1"/>
      <p:bldP spid="148516" grpId="0"/>
      <p:bldP spid="148517" grpId="0" animBg="1"/>
      <p:bldP spid="148521" grpId="0"/>
      <p:bldP spid="148522" grpId="0" animBg="1"/>
      <p:bldP spid="148523" grpId="0" animBg="1"/>
      <p:bldP spid="148524" grpId="0" animBg="1"/>
      <p:bldP spid="148525" grpId="0" animBg="1"/>
      <p:bldP spid="148526" grpId="0"/>
      <p:bldP spid="148527" grpId="0"/>
      <p:bldP spid="148528" grpId="0" animBg="1"/>
      <p:bldP spid="148529" grpId="0"/>
      <p:bldP spid="1485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Content Placeholder 1"/>
          <p:cNvSpPr>
            <a:spLocks noGrp="1"/>
          </p:cNvSpPr>
          <p:nvPr>
            <p:ph/>
          </p:nvPr>
        </p:nvSpPr>
        <p:spPr>
          <a:xfrm>
            <a:off x="381000" y="609600"/>
            <a:ext cx="8288338" cy="54864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We use capacity units to measure liquids, such as the amount of milk in a recipe, the gasoline in our car tank, and the water in an aquarium.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The basic metric unit for capacity is the </a:t>
            </a:r>
            <a:r>
              <a:rPr lang="en-US" b="1" smtClean="0">
                <a:latin typeface="Arial" charset="0"/>
                <a:cs typeface="Arial" charset="0"/>
              </a:rPr>
              <a:t>liter</a:t>
            </a:r>
            <a:r>
              <a:rPr lang="en-US" smtClean="0">
                <a:latin typeface="Arial" charset="0"/>
                <a:cs typeface="Arial" charset="0"/>
              </a:rPr>
              <a:t>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The capital letter L is the symbol for liter.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E73A6F66-7B35-40BF-99C2-3FAB5F519DB7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16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4647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/>
          </p:nvPr>
        </p:nvSpPr>
        <p:spPr>
          <a:xfrm>
            <a:off x="381000" y="609600"/>
            <a:ext cx="8288338" cy="54864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A liter is just a little more than 1 quart.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1DB39671-8584-4784-BF1B-C4EC2A2F53A1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17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43088"/>
            <a:ext cx="5972175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5407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/>
          </p:nvPr>
        </p:nvSpPr>
        <p:spPr>
          <a:xfrm>
            <a:off x="381000" y="609600"/>
            <a:ext cx="8288338" cy="54864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In the metric system you use liters for things like buying milk and soda, filling a pail with water, and describing the size of your home aquarium.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5E1A46C1-3BC9-4B48-B62C-E567ED0A892F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18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2253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2667000"/>
            <a:ext cx="687705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9840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3588" y="914400"/>
            <a:ext cx="7524750" cy="2419350"/>
          </a:xfrm>
          <a:noFill/>
        </p:spPr>
      </p:pic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C1053B7F-D1A8-4D2C-8572-539F8D3A2F3A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19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2355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3" y="3733800"/>
            <a:ext cx="623887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321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7.1- </a:t>
            </a:r>
            <a:fld id="{B72C921B-0CA1-4AB9-AA02-3884FE92FB79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22535" name="Picture 7" descr="Pages from 6198_CH07_pp483-5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730250"/>
            <a:ext cx="7945437" cy="407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Write the most reasonable metric unit in each blank. Choose from L and mL.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69485652-D070-4D19-86EA-AA272F86558F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20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24581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Using Metric Capacity Units</a:t>
            </a:r>
          </a:p>
        </p:txBody>
      </p:sp>
      <p:sp>
        <p:nvSpPr>
          <p:cNvPr id="24583" name="Rectangle 10"/>
          <p:cNvSpPr>
            <a:spLocks noChangeArrowheads="1"/>
          </p:cNvSpPr>
          <p:nvPr/>
        </p:nvSpPr>
        <p:spPr bwMode="auto">
          <a:xfrm>
            <a:off x="523875" y="22860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138677"/>
                </a:solidFill>
                <a:latin typeface="Arial" charset="0"/>
              </a:rPr>
              <a:t>a.</a:t>
            </a:r>
            <a:r>
              <a:rPr lang="en-US" b="0">
                <a:latin typeface="Arial" charset="0"/>
              </a:rPr>
              <a:t>     The can of soup held 270 _______.</a:t>
            </a:r>
          </a:p>
        </p:txBody>
      </p:sp>
      <p:sp>
        <p:nvSpPr>
          <p:cNvPr id="24584" name="Rectangle 378"/>
          <p:cNvSpPr>
            <a:spLocks noChangeArrowheads="1"/>
          </p:cNvSpPr>
          <p:nvPr/>
        </p:nvSpPr>
        <p:spPr bwMode="auto">
          <a:xfrm>
            <a:off x="517525" y="42672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138677"/>
                </a:solidFill>
                <a:latin typeface="Arial" charset="0"/>
              </a:rPr>
              <a:t>b.</a:t>
            </a:r>
            <a:r>
              <a:rPr lang="en-US" b="0">
                <a:latin typeface="Arial" charset="0"/>
              </a:rPr>
              <a:t>     I bought a 2 _____ container of milk.</a:t>
            </a:r>
          </a:p>
        </p:txBody>
      </p:sp>
      <p:sp>
        <p:nvSpPr>
          <p:cNvPr id="17" name="Rectangle 381"/>
          <p:cNvSpPr>
            <a:spLocks noChangeArrowheads="1"/>
          </p:cNvSpPr>
          <p:nvPr/>
        </p:nvSpPr>
        <p:spPr bwMode="auto">
          <a:xfrm>
            <a:off x="4914900" y="2286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0000FF"/>
                </a:solidFill>
                <a:latin typeface="Arial" charset="0"/>
              </a:rPr>
              <a:t>mL</a:t>
            </a:r>
          </a:p>
        </p:txBody>
      </p:sp>
      <p:sp>
        <p:nvSpPr>
          <p:cNvPr id="18" name="Rectangle 382"/>
          <p:cNvSpPr>
            <a:spLocks noChangeArrowheads="1"/>
          </p:cNvSpPr>
          <p:nvPr/>
        </p:nvSpPr>
        <p:spPr bwMode="auto">
          <a:xfrm>
            <a:off x="3017838" y="4240213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0000FF"/>
                </a:solidFill>
                <a:latin typeface="Arial" charset="0"/>
              </a:rPr>
              <a:t>L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8200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2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781" y="1052512"/>
            <a:ext cx="7724775" cy="4219575"/>
          </a:xfrm>
          <a:noFill/>
        </p:spPr>
      </p:pic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A17AA0CD-26C7-499F-9761-F644E035C145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21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0675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Content Placeholder 1"/>
          <p:cNvSpPr>
            <a:spLocks noGrp="1"/>
          </p:cNvSpPr>
          <p:nvPr>
            <p:ph/>
          </p:nvPr>
        </p:nvSpPr>
        <p:spPr>
          <a:xfrm>
            <a:off x="381000" y="1030288"/>
            <a:ext cx="8288338" cy="5065712"/>
          </a:xfrm>
        </p:spPr>
        <p:txBody>
          <a:bodyPr/>
          <a:lstStyle/>
          <a:p>
            <a:pPr marL="533400" indent="-533400" eaLnBrk="1" hangingPunct="1"/>
            <a:r>
              <a:rPr lang="en-US" smtClean="0">
                <a:latin typeface="Arial" charset="0"/>
                <a:cs typeface="Arial" charset="0"/>
              </a:rPr>
              <a:t>Convert using the metric conversion line or unit fractions.</a:t>
            </a:r>
          </a:p>
          <a:p>
            <a:pPr marL="533400" indent="-533400" eaLnBrk="1" hangingPunct="1">
              <a:buClr>
                <a:srgbClr val="138677"/>
              </a:buClr>
              <a:buFont typeface="Arial" charset="0"/>
              <a:buAutoNum type="alphaLcPeriod"/>
            </a:pPr>
            <a:r>
              <a:rPr lang="en-US" smtClean="0">
                <a:latin typeface="Arial" charset="0"/>
                <a:cs typeface="Arial" charset="0"/>
              </a:rPr>
              <a:t>   3.4 L to mL</a:t>
            </a:r>
          </a:p>
          <a:p>
            <a:pPr marL="533400" indent="-533400" eaLnBrk="1" hangingPunct="1"/>
            <a:r>
              <a:rPr lang="en-US" smtClean="0">
                <a:latin typeface="Arial" charset="0"/>
                <a:cs typeface="Arial" charset="0"/>
              </a:rPr>
              <a:t>	Conversion line:		Unit Fractions:  </a:t>
            </a:r>
          </a:p>
          <a:p>
            <a:pPr marL="933450" lvl="2" indent="-533400" eaLnBrk="1" hangingPunct="1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27A64672-3A9A-4436-8E13-A1A6CF9ADEE2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22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2193925" y="76200"/>
            <a:ext cx="66452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Converting among Metric Capacity Units</a:t>
            </a: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838200" y="32004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r>
              <a:rPr lang="en-US" b="0">
                <a:latin typeface="Arial" charset="0"/>
                <a:cs typeface="Arial" charset="0"/>
              </a:rPr>
              <a:t>From L to mL is </a:t>
            </a:r>
            <a:r>
              <a:rPr lang="en-US" b="0" i="1">
                <a:latin typeface="Arial" charset="0"/>
                <a:cs typeface="Arial" charset="0"/>
              </a:rPr>
              <a:t>three</a:t>
            </a:r>
            <a:r>
              <a:rPr lang="en-US" b="0">
                <a:latin typeface="Arial" charset="0"/>
                <a:cs typeface="Arial" charset="0"/>
              </a:rPr>
              <a:t> </a:t>
            </a:r>
            <a:br>
              <a:rPr lang="en-US" b="0">
                <a:latin typeface="Arial" charset="0"/>
                <a:cs typeface="Arial" charset="0"/>
              </a:rPr>
            </a:br>
            <a:r>
              <a:rPr lang="en-US" b="0">
                <a:latin typeface="Arial" charset="0"/>
                <a:cs typeface="Arial" charset="0"/>
              </a:rPr>
              <a:t>places to the </a:t>
            </a:r>
            <a:r>
              <a:rPr lang="en-US" b="0" i="1">
                <a:latin typeface="Arial" charset="0"/>
                <a:cs typeface="Arial" charset="0"/>
              </a:rPr>
              <a:t>right</a:t>
            </a:r>
            <a:r>
              <a:rPr lang="en-US" b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31" name="Rectangle 25"/>
          <p:cNvSpPr>
            <a:spLocks noChangeArrowheads="1"/>
          </p:cNvSpPr>
          <p:nvPr/>
        </p:nvSpPr>
        <p:spPr bwMode="auto">
          <a:xfrm>
            <a:off x="990600" y="42672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latin typeface="Arial" charset="0"/>
                <a:cs typeface="Arial" charset="0"/>
              </a:rPr>
              <a:t>3. 4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00</a:t>
            </a: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2438400" y="4267200"/>
            <a:ext cx="23606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Write two zeros as</a:t>
            </a:r>
          </a:p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placeholders.</a:t>
            </a: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990600" y="52578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latin typeface="Arial" charset="0"/>
                <a:cs typeface="Arial" charset="0"/>
              </a:rPr>
              <a:t>3.4 L = 3400 mL</a:t>
            </a:r>
            <a:endParaRPr lang="en-US">
              <a:latin typeface="Arial" charset="0"/>
              <a:cs typeface="Arial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2629694" y="4153694"/>
            <a:ext cx="3886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799013" y="3048000"/>
            <a:ext cx="3870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0">
                <a:latin typeface="Arial" charset="0"/>
                <a:cs typeface="Arial" charset="0"/>
              </a:rPr>
              <a:t>Multiply by a unit fraction that allows you to divide out liters.</a:t>
            </a:r>
          </a:p>
        </p:txBody>
      </p:sp>
      <p:graphicFrame>
        <p:nvGraphicFramePr>
          <p:cNvPr id="21535" name="Object 5"/>
          <p:cNvGraphicFramePr>
            <a:graphicFrameLocks noChangeAspect="1"/>
          </p:cNvGraphicFramePr>
          <p:nvPr/>
        </p:nvGraphicFramePr>
        <p:xfrm>
          <a:off x="4799013" y="4387850"/>
          <a:ext cx="233203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3" imgW="850680" imgH="317160" progId="Equation.DSMT4">
                  <p:embed/>
                </p:oleObj>
              </mc:Choice>
              <mc:Fallback>
                <p:oleObj name="Equation" r:id="rId3" imgW="8506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013" y="4387850"/>
                        <a:ext cx="2332037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Line 18"/>
          <p:cNvSpPr>
            <a:spLocks noChangeShapeType="1"/>
          </p:cNvSpPr>
          <p:nvPr/>
        </p:nvSpPr>
        <p:spPr bwMode="auto">
          <a:xfrm flipH="1">
            <a:off x="5380038" y="4395788"/>
            <a:ext cx="244475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" name="Line 25"/>
          <p:cNvSpPr>
            <a:spLocks noChangeShapeType="1"/>
          </p:cNvSpPr>
          <p:nvPr/>
        </p:nvSpPr>
        <p:spPr bwMode="auto">
          <a:xfrm flipH="1">
            <a:off x="6400800" y="4857750"/>
            <a:ext cx="244475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1537" name="Object 33"/>
          <p:cNvGraphicFramePr>
            <a:graphicFrameLocks noChangeAspect="1"/>
          </p:cNvGraphicFramePr>
          <p:nvPr/>
        </p:nvGraphicFramePr>
        <p:xfrm>
          <a:off x="7204075" y="4611688"/>
          <a:ext cx="16351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3" name="Equation" r:id="rId5" imgW="596880" imgH="152280" progId="Equation.DSMT4">
                  <p:embed/>
                </p:oleObj>
              </mc:Choice>
              <mc:Fallback>
                <p:oleObj name="Equation" r:id="rId5" imgW="5968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4075" y="4611688"/>
                        <a:ext cx="1635125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" name="Freeform 20"/>
          <p:cNvSpPr>
            <a:spLocks/>
          </p:cNvSpPr>
          <p:nvPr/>
        </p:nvSpPr>
        <p:spPr bwMode="auto">
          <a:xfrm>
            <a:off x="1262063" y="4600575"/>
            <a:ext cx="685800" cy="152400"/>
          </a:xfrm>
          <a:custGeom>
            <a:avLst/>
            <a:gdLst>
              <a:gd name="T0" fmla="*/ 0 w 481"/>
              <a:gd name="T1" fmla="*/ 9 h 115"/>
              <a:gd name="T2" fmla="*/ 28 w 481"/>
              <a:gd name="T3" fmla="*/ 66 h 115"/>
              <a:gd name="T4" fmla="*/ 160 w 481"/>
              <a:gd name="T5" fmla="*/ 104 h 115"/>
              <a:gd name="T6" fmla="*/ 453 w 481"/>
              <a:gd name="T7" fmla="*/ 56 h 115"/>
              <a:gd name="T8" fmla="*/ 472 w 481"/>
              <a:gd name="T9" fmla="*/ 28 h 115"/>
              <a:gd name="T10" fmla="*/ 481 w 481"/>
              <a:gd name="T11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81" h="115">
                <a:moveTo>
                  <a:pt x="0" y="9"/>
                </a:moveTo>
                <a:cubicBezTo>
                  <a:pt x="5" y="25"/>
                  <a:pt x="12" y="56"/>
                  <a:pt x="28" y="66"/>
                </a:cubicBezTo>
                <a:cubicBezTo>
                  <a:pt x="60" y="86"/>
                  <a:pt x="122" y="96"/>
                  <a:pt x="160" y="104"/>
                </a:cubicBezTo>
                <a:cubicBezTo>
                  <a:pt x="264" y="99"/>
                  <a:pt x="366" y="115"/>
                  <a:pt x="453" y="56"/>
                </a:cubicBezTo>
                <a:cubicBezTo>
                  <a:pt x="459" y="47"/>
                  <a:pt x="467" y="38"/>
                  <a:pt x="472" y="28"/>
                </a:cubicBezTo>
                <a:cubicBezTo>
                  <a:pt x="476" y="19"/>
                  <a:pt x="481" y="0"/>
                  <a:pt x="481" y="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8873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1" grpId="0"/>
      <p:bldP spid="33" grpId="0"/>
      <p:bldP spid="34" grpId="0"/>
      <p:bldP spid="38" grpId="0"/>
      <p:bldP spid="39" grpId="0" animBg="1"/>
      <p:bldP spid="40" grpId="0" animBg="1"/>
      <p:bldP spid="104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Content Placeholder 1"/>
          <p:cNvSpPr>
            <a:spLocks noGrp="1"/>
          </p:cNvSpPr>
          <p:nvPr>
            <p:ph/>
          </p:nvPr>
        </p:nvSpPr>
        <p:spPr>
          <a:xfrm>
            <a:off x="381000" y="990600"/>
            <a:ext cx="8288338" cy="5065713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Convert using the metric conversion line or unit fractions.</a:t>
            </a: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60 mL to L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	Conversion line:		Unit Fractions:  </a:t>
            </a:r>
          </a:p>
          <a:p>
            <a:pPr marL="914400" lvl="2" indent="-514350" eaLnBrk="1" hangingPunct="1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34BE1452-97F2-41BB-9E5C-80855191747C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23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2193925" y="76200"/>
            <a:ext cx="66452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Converting among Metric Capacity Units</a:t>
            </a: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838200" y="32004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r>
              <a:rPr lang="en-US" b="0">
                <a:latin typeface="Arial" charset="0"/>
                <a:cs typeface="Arial" charset="0"/>
              </a:rPr>
              <a:t>From mL to L is </a:t>
            </a:r>
            <a:r>
              <a:rPr lang="en-US" b="0" i="1">
                <a:latin typeface="Arial" charset="0"/>
                <a:cs typeface="Arial" charset="0"/>
              </a:rPr>
              <a:t>three</a:t>
            </a:r>
            <a:r>
              <a:rPr lang="en-US" b="0">
                <a:latin typeface="Arial" charset="0"/>
                <a:cs typeface="Arial" charset="0"/>
              </a:rPr>
              <a:t> </a:t>
            </a:r>
            <a:br>
              <a:rPr lang="en-US" b="0">
                <a:latin typeface="Arial" charset="0"/>
                <a:cs typeface="Arial" charset="0"/>
              </a:rPr>
            </a:br>
            <a:r>
              <a:rPr lang="en-US" b="0">
                <a:latin typeface="Arial" charset="0"/>
                <a:cs typeface="Arial" charset="0"/>
              </a:rPr>
              <a:t>places to the </a:t>
            </a:r>
            <a:r>
              <a:rPr lang="en-US" b="0" i="1">
                <a:latin typeface="Arial" charset="0"/>
                <a:cs typeface="Arial" charset="0"/>
              </a:rPr>
              <a:t>left</a:t>
            </a:r>
            <a:r>
              <a:rPr lang="en-US" b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31" name="Rectangle 25"/>
          <p:cNvSpPr>
            <a:spLocks noChangeArrowheads="1"/>
          </p:cNvSpPr>
          <p:nvPr/>
        </p:nvSpPr>
        <p:spPr bwMode="auto">
          <a:xfrm>
            <a:off x="990600" y="42672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0</a:t>
            </a:r>
            <a:r>
              <a:rPr lang="en-US" b="0">
                <a:latin typeface="Arial" charset="0"/>
                <a:cs typeface="Arial" charset="0"/>
              </a:rPr>
              <a:t>60. </a:t>
            </a:r>
            <a:endParaRPr lang="en-US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2438400" y="4267200"/>
            <a:ext cx="23606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Move decimal point</a:t>
            </a:r>
          </a:p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three places</a:t>
            </a:r>
          </a:p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to the left.</a:t>
            </a: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990600" y="52578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 dirty="0">
                <a:latin typeface="Arial" charset="0"/>
                <a:cs typeface="Arial" charset="0"/>
              </a:rPr>
              <a:t>60 mL = </a:t>
            </a:r>
            <a:r>
              <a:rPr lang="en-US" b="0" dirty="0" smtClean="0">
                <a:latin typeface="Arial" charset="0"/>
                <a:cs typeface="Arial" charset="0"/>
              </a:rPr>
              <a:t>0.06 </a:t>
            </a:r>
            <a:r>
              <a:rPr lang="en-US" b="0" dirty="0">
                <a:latin typeface="Arial" charset="0"/>
                <a:cs typeface="Arial" charset="0"/>
              </a:rPr>
              <a:t>L</a:t>
            </a:r>
            <a:endParaRPr lang="en-US" dirty="0">
              <a:latin typeface="Arial" charset="0"/>
              <a:cs typeface="Arial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2629694" y="4153694"/>
            <a:ext cx="3886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799013" y="3048000"/>
            <a:ext cx="3870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0">
                <a:latin typeface="Arial" charset="0"/>
                <a:cs typeface="Arial" charset="0"/>
              </a:rPr>
              <a:t>Multiply by a unit fraction that allows you to divide out mL.</a:t>
            </a:r>
          </a:p>
        </p:txBody>
      </p:sp>
      <p:graphicFrame>
        <p:nvGraphicFramePr>
          <p:cNvPr id="21535" name="Object 5"/>
          <p:cNvGraphicFramePr>
            <a:graphicFrameLocks noChangeAspect="1"/>
          </p:cNvGraphicFramePr>
          <p:nvPr/>
        </p:nvGraphicFramePr>
        <p:xfrm>
          <a:off x="4713288" y="4387850"/>
          <a:ext cx="250507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6" name="Equation" r:id="rId3" imgW="914400" imgH="317160" progId="Equation.DSMT4">
                  <p:embed/>
                </p:oleObj>
              </mc:Choice>
              <mc:Fallback>
                <p:oleObj name="Equation" r:id="rId3" imgW="914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4387850"/>
                        <a:ext cx="2505075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Line 18"/>
          <p:cNvSpPr>
            <a:spLocks noChangeShapeType="1"/>
          </p:cNvSpPr>
          <p:nvPr/>
        </p:nvSpPr>
        <p:spPr bwMode="auto">
          <a:xfrm flipH="1">
            <a:off x="5353050" y="4460875"/>
            <a:ext cx="244475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" name="Line 25"/>
          <p:cNvSpPr>
            <a:spLocks noChangeShapeType="1"/>
          </p:cNvSpPr>
          <p:nvPr/>
        </p:nvSpPr>
        <p:spPr bwMode="auto">
          <a:xfrm flipH="1">
            <a:off x="6772275" y="4886325"/>
            <a:ext cx="244475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1537" name="Object 3"/>
          <p:cNvGraphicFramePr>
            <a:graphicFrameLocks noChangeAspect="1"/>
          </p:cNvGraphicFramePr>
          <p:nvPr/>
        </p:nvGraphicFramePr>
        <p:xfrm>
          <a:off x="7315200" y="4611688"/>
          <a:ext cx="12874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7" name="Equation" r:id="rId5" imgW="469800" imgH="152280" progId="Equation.DSMT4">
                  <p:embed/>
                </p:oleObj>
              </mc:Choice>
              <mc:Fallback>
                <p:oleObj name="Equation" r:id="rId5" imgW="4698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611688"/>
                        <a:ext cx="1287463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7" name="Freeform 19"/>
          <p:cNvSpPr>
            <a:spLocks/>
          </p:cNvSpPr>
          <p:nvPr/>
        </p:nvSpPr>
        <p:spPr bwMode="auto">
          <a:xfrm>
            <a:off x="1004888" y="4616450"/>
            <a:ext cx="614362" cy="209550"/>
          </a:xfrm>
          <a:custGeom>
            <a:avLst/>
            <a:gdLst>
              <a:gd name="T0" fmla="*/ 387 w 387"/>
              <a:gd name="T1" fmla="*/ 0 h 132"/>
              <a:gd name="T2" fmla="*/ 368 w 387"/>
              <a:gd name="T3" fmla="*/ 76 h 132"/>
              <a:gd name="T4" fmla="*/ 245 w 387"/>
              <a:gd name="T5" fmla="*/ 114 h 132"/>
              <a:gd name="T6" fmla="*/ 9 w 387"/>
              <a:gd name="T7" fmla="*/ 38 h 132"/>
              <a:gd name="T8" fmla="*/ 0 w 387"/>
              <a:gd name="T9" fmla="*/ 10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" h="132">
                <a:moveTo>
                  <a:pt x="387" y="0"/>
                </a:moveTo>
                <a:cubicBezTo>
                  <a:pt x="380" y="25"/>
                  <a:pt x="382" y="54"/>
                  <a:pt x="368" y="76"/>
                </a:cubicBezTo>
                <a:cubicBezTo>
                  <a:pt x="347" y="108"/>
                  <a:pt x="271" y="110"/>
                  <a:pt x="245" y="114"/>
                </a:cubicBezTo>
                <a:cubicBezTo>
                  <a:pt x="118" y="106"/>
                  <a:pt x="73" y="132"/>
                  <a:pt x="9" y="38"/>
                </a:cubicBezTo>
                <a:cubicBezTo>
                  <a:pt x="6" y="29"/>
                  <a:pt x="0" y="10"/>
                  <a:pt x="0" y="1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0074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1" grpId="0"/>
      <p:bldP spid="33" grpId="0"/>
      <p:bldP spid="34" grpId="0"/>
      <p:bldP spid="38" grpId="0"/>
      <p:bldP spid="39" grpId="0" animBg="1"/>
      <p:bldP spid="40" grpId="0" animBg="1"/>
      <p:bldP spid="206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/>
          </p:nvPr>
        </p:nvSpPr>
        <p:spPr>
          <a:xfrm>
            <a:off x="381000" y="228600"/>
            <a:ext cx="8288338" cy="54864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The units you will use most often in daily life are </a:t>
            </a:r>
            <a:r>
              <a:rPr lang="en-US" b="1" smtClean="0">
                <a:latin typeface="Arial" charset="0"/>
                <a:cs typeface="Arial" charset="0"/>
              </a:rPr>
              <a:t>kilograms</a:t>
            </a:r>
            <a:r>
              <a:rPr lang="en-US" smtClean="0">
                <a:latin typeface="Arial" charset="0"/>
                <a:cs typeface="Arial" charset="0"/>
              </a:rPr>
              <a:t> (</a:t>
            </a:r>
            <a:r>
              <a:rPr lang="en-US" b="1" smtClean="0">
                <a:latin typeface="Arial" charset="0"/>
                <a:cs typeface="Arial" charset="0"/>
              </a:rPr>
              <a:t>kg</a:t>
            </a:r>
            <a:r>
              <a:rPr lang="en-US" smtClean="0">
                <a:latin typeface="Arial" charset="0"/>
                <a:cs typeface="Arial" charset="0"/>
              </a:rPr>
              <a:t>), </a:t>
            </a:r>
            <a:r>
              <a:rPr lang="en-US" b="1" smtClean="0">
                <a:latin typeface="Arial" charset="0"/>
                <a:cs typeface="Arial" charset="0"/>
              </a:rPr>
              <a:t>grams</a:t>
            </a:r>
            <a:r>
              <a:rPr lang="en-US" smtClean="0">
                <a:latin typeface="Arial" charset="0"/>
                <a:cs typeface="Arial" charset="0"/>
              </a:rPr>
              <a:t> (</a:t>
            </a:r>
            <a:r>
              <a:rPr lang="en-US" b="1" smtClean="0">
                <a:latin typeface="Arial" charset="0"/>
                <a:cs typeface="Arial" charset="0"/>
              </a:rPr>
              <a:t>g</a:t>
            </a:r>
            <a:r>
              <a:rPr lang="en-US" smtClean="0">
                <a:latin typeface="Arial" charset="0"/>
                <a:cs typeface="Arial" charset="0"/>
              </a:rPr>
              <a:t>), and </a:t>
            </a:r>
            <a:r>
              <a:rPr lang="en-US" b="1" smtClean="0">
                <a:latin typeface="Arial" charset="0"/>
                <a:cs typeface="Arial" charset="0"/>
              </a:rPr>
              <a:t>milligrams</a:t>
            </a:r>
            <a:r>
              <a:rPr lang="en-US" smtClean="0">
                <a:latin typeface="Arial" charset="0"/>
                <a:cs typeface="Arial" charset="0"/>
              </a:rPr>
              <a:t> (</a:t>
            </a:r>
            <a:r>
              <a:rPr lang="en-US" b="1" smtClean="0">
                <a:latin typeface="Arial" charset="0"/>
                <a:cs typeface="Arial" charset="0"/>
              </a:rPr>
              <a:t>mg</a:t>
            </a:r>
            <a:r>
              <a:rPr lang="en-US" smtClean="0">
                <a:latin typeface="Arial" charset="0"/>
                <a:cs typeface="Arial" charset="0"/>
              </a:rPr>
              <a:t>).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Kilograms are used instead of pounds.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Extremely small weights are measured in milligrams. Dosages of medicine and vitamins are given in milligrams.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52EAC578-41B8-4583-B739-BD199EB2EA92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24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0183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2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0263" y="381000"/>
            <a:ext cx="7391400" cy="2400300"/>
          </a:xfrm>
          <a:noFill/>
        </p:spPr>
      </p:pic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278C8CF1-38C0-4B61-8C69-3F9F3D532C64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25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286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2971800"/>
            <a:ext cx="46767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1176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Write the most reasonable metric unit in each blank. Choose from kg, g, and mg.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527F3367-0A4D-470A-B37A-B20D5A767FC4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26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29701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Using Metric Weight Units</a:t>
            </a:r>
          </a:p>
        </p:txBody>
      </p:sp>
      <p:sp>
        <p:nvSpPr>
          <p:cNvPr id="29703" name="Rectangle 10"/>
          <p:cNvSpPr>
            <a:spLocks noChangeArrowheads="1"/>
          </p:cNvSpPr>
          <p:nvPr/>
        </p:nvSpPr>
        <p:spPr bwMode="auto">
          <a:xfrm>
            <a:off x="517525" y="22860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138677"/>
                </a:solidFill>
                <a:latin typeface="Arial" charset="0"/>
              </a:rPr>
              <a:t>a.</a:t>
            </a:r>
            <a:r>
              <a:rPr lang="en-US" b="0">
                <a:latin typeface="Arial" charset="0"/>
              </a:rPr>
              <a:t>  Trisha’s bag of dog food weighed 25 _______.</a:t>
            </a:r>
          </a:p>
        </p:txBody>
      </p:sp>
      <p:sp>
        <p:nvSpPr>
          <p:cNvPr id="29704" name="Rectangle 378"/>
          <p:cNvSpPr>
            <a:spLocks noChangeArrowheads="1"/>
          </p:cNvSpPr>
          <p:nvPr/>
        </p:nvSpPr>
        <p:spPr bwMode="auto">
          <a:xfrm>
            <a:off x="517525" y="3379788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138677"/>
                </a:solidFill>
                <a:latin typeface="Arial" charset="0"/>
              </a:rPr>
              <a:t>b.</a:t>
            </a:r>
            <a:r>
              <a:rPr lang="en-US" b="0">
                <a:latin typeface="Arial" charset="0"/>
              </a:rPr>
              <a:t>   Catherine took a 30 ____ vitamin. </a:t>
            </a:r>
          </a:p>
        </p:txBody>
      </p:sp>
      <p:sp>
        <p:nvSpPr>
          <p:cNvPr id="17" name="Rectangle 381"/>
          <p:cNvSpPr>
            <a:spLocks noChangeArrowheads="1"/>
          </p:cNvSpPr>
          <p:nvPr/>
        </p:nvSpPr>
        <p:spPr bwMode="auto">
          <a:xfrm>
            <a:off x="6096000" y="2286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0000FF"/>
                </a:solidFill>
                <a:latin typeface="Arial" charset="0"/>
              </a:rPr>
              <a:t>kg</a:t>
            </a:r>
          </a:p>
        </p:txBody>
      </p:sp>
      <p:sp>
        <p:nvSpPr>
          <p:cNvPr id="18" name="Rectangle 382"/>
          <p:cNvSpPr>
            <a:spLocks noChangeArrowheads="1"/>
          </p:cNvSpPr>
          <p:nvPr/>
        </p:nvSpPr>
        <p:spPr bwMode="auto">
          <a:xfrm>
            <a:off x="3817938" y="33528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0000FF"/>
                </a:solidFill>
                <a:latin typeface="Arial" charset="0"/>
              </a:rPr>
              <a:t>mg</a:t>
            </a:r>
          </a:p>
        </p:txBody>
      </p:sp>
      <p:sp>
        <p:nvSpPr>
          <p:cNvPr id="29707" name="Rectangle 378"/>
          <p:cNvSpPr>
            <a:spLocks noChangeArrowheads="1"/>
          </p:cNvSpPr>
          <p:nvPr/>
        </p:nvSpPr>
        <p:spPr bwMode="auto">
          <a:xfrm>
            <a:off x="517525" y="47244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138677"/>
                </a:solidFill>
                <a:latin typeface="Arial" charset="0"/>
              </a:rPr>
              <a:t>c.</a:t>
            </a:r>
            <a:r>
              <a:rPr lang="en-US" b="0">
                <a:latin typeface="Arial" charset="0"/>
              </a:rPr>
              <a:t>    Nicholas ate an apple that weighted about 50 _____.</a:t>
            </a:r>
          </a:p>
        </p:txBody>
      </p:sp>
      <p:sp>
        <p:nvSpPr>
          <p:cNvPr id="12" name="Rectangle 382"/>
          <p:cNvSpPr>
            <a:spLocks noChangeArrowheads="1"/>
          </p:cNvSpPr>
          <p:nvPr/>
        </p:nvSpPr>
        <p:spPr bwMode="auto">
          <a:xfrm>
            <a:off x="7391400" y="4697413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solidFill>
                  <a:srgbClr val="0000FF"/>
                </a:solidFill>
                <a:latin typeface="Arial" charset="0"/>
              </a:rPr>
              <a:t>g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424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2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69" y="685800"/>
            <a:ext cx="7620000" cy="4953000"/>
          </a:xfrm>
          <a:noFill/>
        </p:spPr>
      </p:pic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2A761656-B2EE-4966-B939-ACD3DF6E4D52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27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5034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Content Placeholder 1"/>
          <p:cNvSpPr>
            <a:spLocks noGrp="1"/>
          </p:cNvSpPr>
          <p:nvPr>
            <p:ph/>
          </p:nvPr>
        </p:nvSpPr>
        <p:spPr>
          <a:xfrm>
            <a:off x="381000" y="1066800"/>
            <a:ext cx="8288338" cy="5065713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Convert using the metric conversion line or unit fractions.</a:t>
            </a: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  <a:r>
              <a:rPr lang="en-US" smtClean="0">
                <a:latin typeface="Arial" charset="0"/>
                <a:cs typeface="Arial" charset="0"/>
              </a:rPr>
              <a:t>  8 mg to g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	Conversion line:		Unit Fractions:  </a:t>
            </a:r>
          </a:p>
          <a:p>
            <a:pPr marL="914400" lvl="2" indent="-514350" eaLnBrk="1" hangingPunct="1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7.3- </a:t>
            </a:r>
            <a:fld id="{67473171-F5FB-4C59-AC33-2C58B2B9F758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28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4</a:t>
            </a:r>
          </a:p>
        </p:txBody>
      </p:sp>
      <p:sp>
        <p:nvSpPr>
          <p:cNvPr id="3080" name="TextBox 7"/>
          <p:cNvSpPr txBox="1">
            <a:spLocks noChangeArrowheads="1"/>
          </p:cNvSpPr>
          <p:nvPr/>
        </p:nvSpPr>
        <p:spPr bwMode="auto">
          <a:xfrm>
            <a:off x="2193925" y="76200"/>
            <a:ext cx="66452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Converting among Metric Weight Units</a:t>
            </a: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838200" y="32004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r>
              <a:rPr lang="en-US" b="0">
                <a:latin typeface="Arial" charset="0"/>
                <a:cs typeface="Arial" charset="0"/>
              </a:rPr>
              <a:t>From mg to g is </a:t>
            </a:r>
            <a:r>
              <a:rPr lang="en-US" b="0" i="1">
                <a:latin typeface="Arial" charset="0"/>
                <a:cs typeface="Arial" charset="0"/>
              </a:rPr>
              <a:t>three</a:t>
            </a:r>
            <a:r>
              <a:rPr lang="en-US" b="0">
                <a:latin typeface="Arial" charset="0"/>
                <a:cs typeface="Arial" charset="0"/>
              </a:rPr>
              <a:t> </a:t>
            </a:r>
            <a:br>
              <a:rPr lang="en-US" b="0">
                <a:latin typeface="Arial" charset="0"/>
                <a:cs typeface="Arial" charset="0"/>
              </a:rPr>
            </a:br>
            <a:r>
              <a:rPr lang="en-US" b="0">
                <a:latin typeface="Arial" charset="0"/>
                <a:cs typeface="Arial" charset="0"/>
              </a:rPr>
              <a:t>places to the </a:t>
            </a:r>
            <a:r>
              <a:rPr lang="en-US" b="0" i="1">
                <a:latin typeface="Arial" charset="0"/>
                <a:cs typeface="Arial" charset="0"/>
              </a:rPr>
              <a:t>left</a:t>
            </a:r>
            <a:r>
              <a:rPr lang="en-US" b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31" name="Rectangle 25"/>
          <p:cNvSpPr>
            <a:spLocks noChangeArrowheads="1"/>
          </p:cNvSpPr>
          <p:nvPr/>
        </p:nvSpPr>
        <p:spPr bwMode="auto">
          <a:xfrm>
            <a:off x="990600" y="42672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008</a:t>
            </a:r>
            <a:r>
              <a:rPr lang="en-US" b="0">
                <a:latin typeface="Arial" charset="0"/>
                <a:cs typeface="Arial" charset="0"/>
              </a:rPr>
              <a:t>. </a:t>
            </a:r>
            <a:endParaRPr lang="en-US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2438400" y="4267200"/>
            <a:ext cx="23606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Move decimal point</a:t>
            </a:r>
          </a:p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three places</a:t>
            </a:r>
          </a:p>
          <a:p>
            <a:pPr marL="609600" indent="-609600"/>
            <a:r>
              <a:rPr lang="en-US" sz="1800" b="0">
                <a:solidFill>
                  <a:srgbClr val="0000FF"/>
                </a:solidFill>
                <a:latin typeface="Arial" charset="0"/>
                <a:cs typeface="Arial" charset="0"/>
              </a:rPr>
              <a:t>to the left.</a:t>
            </a: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990600" y="52578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b="0">
                <a:latin typeface="Arial" charset="0"/>
                <a:cs typeface="Arial" charset="0"/>
              </a:rPr>
              <a:t>8 mg = 0.008 g</a:t>
            </a:r>
            <a:endParaRPr lang="en-US">
              <a:latin typeface="Arial" charset="0"/>
              <a:cs typeface="Arial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2629694" y="4153694"/>
            <a:ext cx="3886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799013" y="3048000"/>
            <a:ext cx="3870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0">
                <a:latin typeface="Arial" charset="0"/>
                <a:cs typeface="Arial" charset="0"/>
              </a:rPr>
              <a:t>Multiply by a unit fraction that allows you to divide out mg.</a:t>
            </a:r>
          </a:p>
        </p:txBody>
      </p:sp>
      <p:graphicFrame>
        <p:nvGraphicFramePr>
          <p:cNvPr id="21535" name="Object 5"/>
          <p:cNvGraphicFramePr>
            <a:graphicFrameLocks noChangeAspect="1"/>
          </p:cNvGraphicFramePr>
          <p:nvPr/>
        </p:nvGraphicFramePr>
        <p:xfrm>
          <a:off x="4818063" y="4371975"/>
          <a:ext cx="22955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3" name="Equation" r:id="rId3" imgW="838080" imgH="330120" progId="Equation.DSMT4">
                  <p:embed/>
                </p:oleObj>
              </mc:Choice>
              <mc:Fallback>
                <p:oleObj name="Equation" r:id="rId3" imgW="8380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63" y="4371975"/>
                        <a:ext cx="2295525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Line 18"/>
          <p:cNvSpPr>
            <a:spLocks noChangeShapeType="1"/>
          </p:cNvSpPr>
          <p:nvPr/>
        </p:nvSpPr>
        <p:spPr bwMode="auto">
          <a:xfrm flipH="1">
            <a:off x="5353050" y="4460875"/>
            <a:ext cx="244475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" name="Line 25"/>
          <p:cNvSpPr>
            <a:spLocks noChangeShapeType="1"/>
          </p:cNvSpPr>
          <p:nvPr/>
        </p:nvSpPr>
        <p:spPr bwMode="auto">
          <a:xfrm flipH="1">
            <a:off x="6772275" y="4886325"/>
            <a:ext cx="244475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1537" name="Object 3"/>
          <p:cNvGraphicFramePr>
            <a:graphicFrameLocks noChangeAspect="1"/>
          </p:cNvGraphicFramePr>
          <p:nvPr/>
        </p:nvGraphicFramePr>
        <p:xfrm>
          <a:off x="7245350" y="4386263"/>
          <a:ext cx="142716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4" name="Equation" r:id="rId5" imgW="520560" imgH="317160" progId="Equation.DSMT4">
                  <p:embed/>
                </p:oleObj>
              </mc:Choice>
              <mc:Fallback>
                <p:oleObj name="Equation" r:id="rId5" imgW="5205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350" y="4386263"/>
                        <a:ext cx="1427163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7315200" y="5616575"/>
          <a:ext cx="14271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5" name="Equation" r:id="rId7" imgW="520560" imgH="164880" progId="Equation.DSMT4">
                  <p:embed/>
                </p:oleObj>
              </mc:Choice>
              <mc:Fallback>
                <p:oleObj name="Equation" r:id="rId7" imgW="520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616575"/>
                        <a:ext cx="14271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Freeform 20"/>
          <p:cNvSpPr>
            <a:spLocks/>
          </p:cNvSpPr>
          <p:nvPr/>
        </p:nvSpPr>
        <p:spPr bwMode="auto">
          <a:xfrm>
            <a:off x="958850" y="4646613"/>
            <a:ext cx="630238" cy="150812"/>
          </a:xfrm>
          <a:custGeom>
            <a:avLst/>
            <a:gdLst>
              <a:gd name="T0" fmla="*/ 397 w 397"/>
              <a:gd name="T1" fmla="*/ 29 h 95"/>
              <a:gd name="T2" fmla="*/ 293 w 397"/>
              <a:gd name="T3" fmla="*/ 95 h 95"/>
              <a:gd name="T4" fmla="*/ 76 w 397"/>
              <a:gd name="T5" fmla="*/ 66 h 95"/>
              <a:gd name="T6" fmla="*/ 0 w 397"/>
              <a:gd name="T7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7" h="95">
                <a:moveTo>
                  <a:pt x="397" y="29"/>
                </a:moveTo>
                <a:cubicBezTo>
                  <a:pt x="368" y="71"/>
                  <a:pt x="339" y="78"/>
                  <a:pt x="293" y="95"/>
                </a:cubicBezTo>
                <a:cubicBezTo>
                  <a:pt x="184" y="88"/>
                  <a:pt x="156" y="95"/>
                  <a:pt x="76" y="66"/>
                </a:cubicBezTo>
                <a:cubicBezTo>
                  <a:pt x="51" y="41"/>
                  <a:pt x="24" y="24"/>
                  <a:pt x="0" y="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="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0700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1" grpId="0"/>
      <p:bldP spid="33" grpId="0"/>
      <p:bldP spid="34" grpId="0"/>
      <p:bldP spid="38" grpId="0"/>
      <p:bldP spid="39" grpId="0" animBg="1"/>
      <p:bldP spid="40" grpId="0" animBg="1"/>
      <p:bldP spid="309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err="1" smtClean="0"/>
              <a:t>Hw</a:t>
            </a:r>
            <a:endParaRPr lang="en-US" dirty="0" smtClean="0"/>
          </a:p>
          <a:p>
            <a:r>
              <a:rPr lang="en-US" smtClean="0"/>
              <a:t>2.2</a:t>
            </a:r>
            <a:endParaRPr lang="en-US" dirty="0" smtClean="0"/>
          </a:p>
          <a:p>
            <a:r>
              <a:rPr lang="en-US" dirty="0" smtClean="0"/>
              <a:t>1-38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2- </a:t>
            </a:r>
            <a:fld id="{6353C551-035A-4C73-8885-A84907F6BBE3}" type="slidenum">
              <a:rPr lang="en-US" smtClean="0"/>
              <a:pPr>
                <a:defRPr/>
              </a:pPr>
              <a:t>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04815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Memorize the U.S. customary measurement conversions shown on the previous slide. Then answer these questions. 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7.1- </a:t>
            </a:r>
            <a:fld id="{5F94B165-E85E-427D-9162-6BF962D72DDD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3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23557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Knowing U.S. Customary Measurement Units</a:t>
            </a:r>
          </a:p>
        </p:txBody>
      </p:sp>
      <p:sp>
        <p:nvSpPr>
          <p:cNvPr id="23559" name="Rectangle 10"/>
          <p:cNvSpPr>
            <a:spLocks noChangeArrowheads="1"/>
          </p:cNvSpPr>
          <p:nvPr/>
        </p:nvSpPr>
        <p:spPr bwMode="auto">
          <a:xfrm>
            <a:off x="523875" y="28194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138677"/>
                </a:solidFill>
                <a:latin typeface="Arial" charset="0"/>
              </a:rPr>
              <a:t>a.</a:t>
            </a:r>
            <a:r>
              <a:rPr lang="en-US">
                <a:latin typeface="Arial" charset="0"/>
              </a:rPr>
              <a:t>     3 ft = ________ yd</a:t>
            </a:r>
          </a:p>
        </p:txBody>
      </p:sp>
      <p:sp>
        <p:nvSpPr>
          <p:cNvPr id="23560" name="Rectangle 378"/>
          <p:cNvSpPr>
            <a:spLocks noChangeArrowheads="1"/>
          </p:cNvSpPr>
          <p:nvPr/>
        </p:nvSpPr>
        <p:spPr bwMode="auto">
          <a:xfrm>
            <a:off x="517525" y="36830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138677"/>
                </a:solidFill>
                <a:latin typeface="Arial" charset="0"/>
              </a:rPr>
              <a:t>b.</a:t>
            </a:r>
            <a:r>
              <a:rPr lang="en-US">
                <a:latin typeface="Arial" charset="0"/>
              </a:rPr>
              <a:t>     1 gal = ________ qt</a:t>
            </a:r>
          </a:p>
        </p:txBody>
      </p:sp>
      <p:sp>
        <p:nvSpPr>
          <p:cNvPr id="23561" name="Rectangle 379"/>
          <p:cNvSpPr>
            <a:spLocks noChangeArrowheads="1"/>
          </p:cNvSpPr>
          <p:nvPr/>
        </p:nvSpPr>
        <p:spPr bwMode="auto">
          <a:xfrm>
            <a:off x="523875" y="45466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138677"/>
                </a:solidFill>
                <a:latin typeface="Arial" charset="0"/>
              </a:rPr>
              <a:t>c.</a:t>
            </a:r>
            <a:r>
              <a:rPr lang="en-US">
                <a:latin typeface="Arial" charset="0"/>
              </a:rPr>
              <a:t>      1 hr = ________ min</a:t>
            </a:r>
          </a:p>
        </p:txBody>
      </p:sp>
      <p:sp>
        <p:nvSpPr>
          <p:cNvPr id="23562" name="Rectangle 380"/>
          <p:cNvSpPr>
            <a:spLocks noChangeArrowheads="1"/>
          </p:cNvSpPr>
          <p:nvPr/>
        </p:nvSpPr>
        <p:spPr bwMode="auto">
          <a:xfrm>
            <a:off x="517525" y="54102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138677"/>
                </a:solidFill>
                <a:latin typeface="Arial" charset="0"/>
              </a:rPr>
              <a:t>d.</a:t>
            </a:r>
            <a:r>
              <a:rPr lang="en-US">
                <a:latin typeface="Arial" charset="0"/>
              </a:rPr>
              <a:t>     16 oz = ________ lb</a:t>
            </a:r>
          </a:p>
        </p:txBody>
      </p:sp>
      <p:sp>
        <p:nvSpPr>
          <p:cNvPr id="17" name="Rectangle 381"/>
          <p:cNvSpPr>
            <a:spLocks noChangeArrowheads="1"/>
          </p:cNvSpPr>
          <p:nvPr/>
        </p:nvSpPr>
        <p:spPr bwMode="auto">
          <a:xfrm>
            <a:off x="2362200" y="2784475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</a:rPr>
              <a:t>1</a:t>
            </a:r>
          </a:p>
        </p:txBody>
      </p:sp>
      <p:sp>
        <p:nvSpPr>
          <p:cNvPr id="18" name="Rectangle 382"/>
          <p:cNvSpPr>
            <a:spLocks noChangeArrowheads="1"/>
          </p:cNvSpPr>
          <p:nvPr/>
        </p:nvSpPr>
        <p:spPr bwMode="auto">
          <a:xfrm>
            <a:off x="2571750" y="3648075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</a:rPr>
              <a:t>4</a:t>
            </a:r>
          </a:p>
        </p:txBody>
      </p:sp>
      <p:sp>
        <p:nvSpPr>
          <p:cNvPr id="19" name="Rectangle 383"/>
          <p:cNvSpPr>
            <a:spLocks noChangeArrowheads="1"/>
          </p:cNvSpPr>
          <p:nvPr/>
        </p:nvSpPr>
        <p:spPr bwMode="auto">
          <a:xfrm>
            <a:off x="2438400" y="4511675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</a:rPr>
              <a:t>60</a:t>
            </a:r>
          </a:p>
        </p:txBody>
      </p:sp>
      <p:sp>
        <p:nvSpPr>
          <p:cNvPr id="21" name="Rectangle 384"/>
          <p:cNvSpPr>
            <a:spLocks noChangeArrowheads="1"/>
          </p:cNvSpPr>
          <p:nvPr/>
        </p:nvSpPr>
        <p:spPr bwMode="auto">
          <a:xfrm>
            <a:off x="2684463" y="5375275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</a:rPr>
              <a:t>1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7.1- </a:t>
            </a:r>
            <a:fld id="{5A098A15-092A-4494-B05A-989EF007EB27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4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303213" y="838200"/>
            <a:ext cx="8537575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73088" indent="-573088">
              <a:tabLst>
                <a:tab pos="682625" algn="l"/>
              </a:tabLst>
            </a:pPr>
            <a:r>
              <a:rPr lang="en-US" sz="2800" b="1">
                <a:solidFill>
                  <a:srgbClr val="0066CC"/>
                </a:solidFill>
                <a:latin typeface="Arial" charset="0"/>
              </a:rPr>
              <a:t>Converting among Measurement Units</a:t>
            </a:r>
          </a:p>
          <a:p>
            <a:pPr marL="573088" indent="-573088">
              <a:tabLst>
                <a:tab pos="682625" algn="l"/>
              </a:tabLst>
            </a:pPr>
            <a:endParaRPr lang="en-US" sz="2800" b="1">
              <a:solidFill>
                <a:srgbClr val="0066CC"/>
              </a:solidFill>
              <a:latin typeface="Arial" charset="0"/>
            </a:endParaRPr>
          </a:p>
          <a:p>
            <a:pPr marL="573088" indent="-573088">
              <a:buFontTx/>
              <a:buAutoNum type="arabicPeriod"/>
              <a:tabLst>
                <a:tab pos="682625" algn="l"/>
              </a:tabLst>
            </a:pPr>
            <a:r>
              <a:rPr lang="en-US" sz="2800" b="1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Multiply</a:t>
            </a:r>
            <a:r>
              <a:rPr lang="en-US" sz="2800" b="1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when converting from a larger unit to a smaller unit.</a:t>
            </a:r>
          </a:p>
          <a:p>
            <a:pPr marL="573088" indent="-573088">
              <a:buFontTx/>
              <a:buAutoNum type="arabicPeriod"/>
              <a:tabLst>
                <a:tab pos="682625" algn="l"/>
              </a:tabLst>
            </a:pPr>
            <a:endParaRPr lang="en-US" sz="2800">
              <a:latin typeface="Arial" charset="0"/>
            </a:endParaRPr>
          </a:p>
          <a:p>
            <a:pPr marL="573088" indent="-573088">
              <a:buFontTx/>
              <a:buAutoNum type="arabicPeriod"/>
              <a:tabLst>
                <a:tab pos="682625" algn="l"/>
              </a:tabLst>
            </a:pPr>
            <a:r>
              <a:rPr lang="en-US" sz="2800" b="1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Divide</a:t>
            </a:r>
            <a:r>
              <a:rPr lang="en-US" sz="2800" b="1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when converting from a smaller unit to a larger unit.</a:t>
            </a:r>
          </a:p>
          <a:p>
            <a:pPr marL="573088" indent="-573088">
              <a:tabLst>
                <a:tab pos="682625" algn="l"/>
              </a:tabLst>
            </a:pPr>
            <a:endParaRPr lang="en-US" sz="2800"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Content Placeholder 1"/>
          <p:cNvSpPr>
            <a:spLocks noGrp="1"/>
          </p:cNvSpPr>
          <p:nvPr>
            <p:ph/>
          </p:nvPr>
        </p:nvSpPr>
        <p:spPr>
          <a:xfrm>
            <a:off x="381000" y="1030288"/>
            <a:ext cx="8288338" cy="506571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Convert each measurement. </a:t>
            </a:r>
          </a:p>
          <a:p>
            <a:pPr marL="514350" indent="-514350" eaLnBrk="1" hangingPunct="1">
              <a:defRPr/>
            </a:pPr>
            <a:endParaRPr lang="en-US" dirty="0" smtClean="0">
              <a:latin typeface="Arial" charset="0"/>
              <a:cs typeface="Arial" charset="0"/>
            </a:endParaRPr>
          </a:p>
          <a:p>
            <a:pPr marL="914400" lvl="2" indent="-514350" eaLnBrk="1" hangingPunct="1">
              <a:buFont typeface="Arial" charset="0"/>
              <a:buNone/>
              <a:defRPr/>
            </a:pPr>
            <a:r>
              <a:rPr lang="en-US" dirty="0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  <a:latin typeface="Arial" charset="0"/>
              </a:rPr>
              <a:t>Slide 7.1- </a:t>
            </a:r>
            <a:fld id="{9F4014D2-1327-41D2-BAA7-C641BF6FAA8B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5</a:t>
            </a:fld>
            <a:endParaRPr lang="en-CA" sz="12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25605" name="TextBox 7"/>
          <p:cNvSpPr txBox="1">
            <a:spLocks noChangeArrowheads="1"/>
          </p:cNvSpPr>
          <p:nvPr/>
        </p:nvSpPr>
        <p:spPr bwMode="auto">
          <a:xfrm>
            <a:off x="2193925" y="76200"/>
            <a:ext cx="66452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Converting from One Unit of Measure to Another</a:t>
            </a:r>
          </a:p>
        </p:txBody>
      </p:sp>
      <p:sp>
        <p:nvSpPr>
          <p:cNvPr id="25607" name="Rectangle 3"/>
          <p:cNvSpPr>
            <a:spLocks noChangeArrowheads="1"/>
          </p:cNvSpPr>
          <p:nvPr/>
        </p:nvSpPr>
        <p:spPr bwMode="auto">
          <a:xfrm>
            <a:off x="615950" y="2057400"/>
            <a:ext cx="445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138677"/>
                </a:solidFill>
                <a:latin typeface="Arial" charset="0"/>
              </a:rPr>
              <a:t>a.</a:t>
            </a:r>
            <a:r>
              <a:rPr lang="en-US">
                <a:latin typeface="Arial" charset="0"/>
              </a:rPr>
              <a:t>      9 ft to inches.</a:t>
            </a: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1416050" y="2832100"/>
            <a:ext cx="5389563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larger unit to a smaller unit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 multiply</a:t>
            </a:r>
            <a:endParaRPr lang="en-US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AutoShape 22"/>
          <p:cNvSpPr>
            <a:spLocks/>
          </p:cNvSpPr>
          <p:nvPr/>
        </p:nvSpPr>
        <p:spPr bwMode="auto">
          <a:xfrm rot="-5400000">
            <a:off x="2066925" y="2203450"/>
            <a:ext cx="381000" cy="850900"/>
          </a:xfrm>
          <a:prstGeom prst="leftBracket">
            <a:avLst>
              <a:gd name="adj" fmla="val 111667"/>
            </a:avLst>
          </a:pr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3851275" y="2057400"/>
            <a:ext cx="27781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Recall, 1 ft = 12 in.</a:t>
            </a: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1676400" y="3390900"/>
            <a:ext cx="36607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latin typeface="Arial" charset="0"/>
                <a:cs typeface="Arial" charset="0"/>
              </a:rPr>
              <a:t>9 ft  =  9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12  </a:t>
            </a:r>
            <a:r>
              <a:rPr lang="en-US">
                <a:latin typeface="Arial" charset="0"/>
                <a:cs typeface="Arial" charset="0"/>
              </a:rPr>
              <a:t>=  108 in.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609600" y="3886200"/>
            <a:ext cx="4451350" cy="733425"/>
            <a:chOff x="384" y="2026"/>
            <a:chExt cx="2804" cy="462"/>
          </a:xfrm>
        </p:grpSpPr>
        <p:sp>
          <p:nvSpPr>
            <p:cNvPr id="25626" name="Rectangle 5"/>
            <p:cNvSpPr>
              <a:spLocks noChangeArrowheads="1"/>
            </p:cNvSpPr>
            <p:nvPr/>
          </p:nvSpPr>
          <p:spPr bwMode="auto">
            <a:xfrm>
              <a:off x="384" y="2096"/>
              <a:ext cx="2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609600" indent="-609600"/>
              <a:r>
                <a:rPr lang="en-US">
                  <a:solidFill>
                    <a:srgbClr val="138677"/>
                  </a:solidFill>
                  <a:latin typeface="Arial" charset="0"/>
                </a:rPr>
                <a:t>b.</a:t>
              </a:r>
              <a:r>
                <a:rPr lang="en-US">
                  <a:latin typeface="Arial" charset="0"/>
                </a:rPr>
                <a:t>      6     lb to ounces.</a:t>
              </a:r>
            </a:p>
          </p:txBody>
        </p:sp>
        <p:grpSp>
          <p:nvGrpSpPr>
            <p:cNvPr id="25627" name="Group 20"/>
            <p:cNvGrpSpPr>
              <a:grpSpLocks/>
            </p:cNvGrpSpPr>
            <p:nvPr/>
          </p:nvGrpSpPr>
          <p:grpSpPr bwMode="auto">
            <a:xfrm>
              <a:off x="1061" y="2026"/>
              <a:ext cx="203" cy="462"/>
              <a:chOff x="2800" y="1770"/>
              <a:chExt cx="203" cy="462"/>
            </a:xfrm>
          </p:grpSpPr>
          <p:sp>
            <p:nvSpPr>
              <p:cNvPr id="25628" name="Rectangle 8"/>
              <p:cNvSpPr>
                <a:spLocks noChangeArrowheads="1"/>
              </p:cNvSpPr>
              <p:nvPr/>
            </p:nvSpPr>
            <p:spPr bwMode="auto">
              <a:xfrm>
                <a:off x="2800" y="1770"/>
                <a:ext cx="2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609600" indent="-609600"/>
                <a:r>
                  <a:rPr lang="en-US" sz="2000">
                    <a:latin typeface="Arial" charset="0"/>
                  </a:rPr>
                  <a:t>1</a:t>
                </a:r>
              </a:p>
            </p:txBody>
          </p:sp>
          <p:sp>
            <p:nvSpPr>
              <p:cNvPr id="25629" name="Rectangle 17"/>
              <p:cNvSpPr>
                <a:spLocks noChangeArrowheads="1"/>
              </p:cNvSpPr>
              <p:nvPr/>
            </p:nvSpPr>
            <p:spPr bwMode="auto">
              <a:xfrm>
                <a:off x="2800" y="1944"/>
                <a:ext cx="2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609600" indent="-609600"/>
                <a:r>
                  <a:rPr lang="en-US" sz="2000">
                    <a:latin typeface="Arial" charset="0"/>
                  </a:rPr>
                  <a:t>2</a:t>
                </a:r>
              </a:p>
            </p:txBody>
          </p:sp>
          <p:sp>
            <p:nvSpPr>
              <p:cNvPr id="25630" name="Line 18"/>
              <p:cNvSpPr>
                <a:spLocks noChangeShapeType="1"/>
              </p:cNvSpPr>
              <p:nvPr/>
            </p:nvSpPr>
            <p:spPr bwMode="auto">
              <a:xfrm>
                <a:off x="2816" y="1968"/>
                <a:ext cx="173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8" name="AutoShape 27"/>
          <p:cNvSpPr>
            <a:spLocks/>
          </p:cNvSpPr>
          <p:nvPr/>
        </p:nvSpPr>
        <p:spPr bwMode="auto">
          <a:xfrm rot="-5400000">
            <a:off x="2527300" y="4048125"/>
            <a:ext cx="381000" cy="1041400"/>
          </a:xfrm>
          <a:prstGeom prst="leftBracket">
            <a:avLst>
              <a:gd name="adj" fmla="val 136667"/>
            </a:avLst>
          </a:pr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Rectangle 28"/>
          <p:cNvSpPr>
            <a:spLocks noChangeArrowheads="1"/>
          </p:cNvSpPr>
          <p:nvPr/>
        </p:nvSpPr>
        <p:spPr bwMode="auto">
          <a:xfrm>
            <a:off x="4284663" y="3997325"/>
            <a:ext cx="27781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Recall, 1 lb = 16 oz.</a:t>
            </a:r>
          </a:p>
        </p:txBody>
      </p: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1412875" y="5510213"/>
            <a:ext cx="5216525" cy="738187"/>
            <a:chOff x="890" y="3674"/>
            <a:chExt cx="3286" cy="465"/>
          </a:xfrm>
        </p:grpSpPr>
        <p:sp>
          <p:nvSpPr>
            <p:cNvPr id="25617" name="Rectangle 29"/>
            <p:cNvSpPr>
              <a:spLocks noChangeArrowheads="1"/>
            </p:cNvSpPr>
            <p:nvPr/>
          </p:nvSpPr>
          <p:spPr bwMode="auto">
            <a:xfrm>
              <a:off x="890" y="3744"/>
              <a:ext cx="32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609600" indent="-609600"/>
              <a:r>
                <a:rPr lang="en-US">
                  <a:latin typeface="Arial" charset="0"/>
                  <a:cs typeface="Arial" charset="0"/>
                </a:rPr>
                <a:t>6     lb  =  6      </a:t>
              </a:r>
              <a:r>
                <a:rPr lang="en-US">
                  <a:solidFill>
                    <a:srgbClr val="0000FF"/>
                  </a:solidFill>
                  <a:latin typeface="Arial" charset="0"/>
                  <a:cs typeface="Arial" charset="0"/>
                </a:rPr>
                <a:t>• 16  </a:t>
              </a:r>
              <a:r>
                <a:rPr lang="en-US">
                  <a:latin typeface="Arial" charset="0"/>
                  <a:cs typeface="Arial" charset="0"/>
                </a:rPr>
                <a:t>=  104 oz</a:t>
              </a:r>
            </a:p>
          </p:txBody>
        </p:sp>
        <p:grpSp>
          <p:nvGrpSpPr>
            <p:cNvPr id="25618" name="Group 30"/>
            <p:cNvGrpSpPr>
              <a:grpSpLocks/>
            </p:cNvGrpSpPr>
            <p:nvPr/>
          </p:nvGrpSpPr>
          <p:grpSpPr bwMode="auto">
            <a:xfrm>
              <a:off x="1920" y="3677"/>
              <a:ext cx="203" cy="462"/>
              <a:chOff x="2800" y="1770"/>
              <a:chExt cx="203" cy="462"/>
            </a:xfrm>
          </p:grpSpPr>
          <p:sp>
            <p:nvSpPr>
              <p:cNvPr id="25623" name="Rectangle 31"/>
              <p:cNvSpPr>
                <a:spLocks noChangeArrowheads="1"/>
              </p:cNvSpPr>
              <p:nvPr/>
            </p:nvSpPr>
            <p:spPr bwMode="auto">
              <a:xfrm>
                <a:off x="2800" y="1770"/>
                <a:ext cx="2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609600" indent="-609600"/>
                <a:r>
                  <a:rPr lang="en-US" sz="2000">
                    <a:latin typeface="Arial" charset="0"/>
                  </a:rPr>
                  <a:t>1</a:t>
                </a:r>
              </a:p>
            </p:txBody>
          </p:sp>
          <p:sp>
            <p:nvSpPr>
              <p:cNvPr id="25624" name="Rectangle 32"/>
              <p:cNvSpPr>
                <a:spLocks noChangeArrowheads="1"/>
              </p:cNvSpPr>
              <p:nvPr/>
            </p:nvSpPr>
            <p:spPr bwMode="auto">
              <a:xfrm>
                <a:off x="2800" y="1944"/>
                <a:ext cx="2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609600" indent="-609600"/>
                <a:r>
                  <a:rPr lang="en-US" sz="2000">
                    <a:latin typeface="Arial" charset="0"/>
                  </a:rPr>
                  <a:t>2</a:t>
                </a:r>
              </a:p>
            </p:txBody>
          </p:sp>
          <p:sp>
            <p:nvSpPr>
              <p:cNvPr id="25625" name="Line 33"/>
              <p:cNvSpPr>
                <a:spLocks noChangeShapeType="1"/>
              </p:cNvSpPr>
              <p:nvPr/>
            </p:nvSpPr>
            <p:spPr bwMode="auto">
              <a:xfrm>
                <a:off x="2816" y="1968"/>
                <a:ext cx="173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5619" name="Group 34"/>
            <p:cNvGrpSpPr>
              <a:grpSpLocks/>
            </p:cNvGrpSpPr>
            <p:nvPr/>
          </p:nvGrpSpPr>
          <p:grpSpPr bwMode="auto">
            <a:xfrm>
              <a:off x="1071" y="3674"/>
              <a:ext cx="203" cy="462"/>
              <a:chOff x="2800" y="1770"/>
              <a:chExt cx="203" cy="462"/>
            </a:xfrm>
          </p:grpSpPr>
          <p:sp>
            <p:nvSpPr>
              <p:cNvPr id="25620" name="Rectangle 35"/>
              <p:cNvSpPr>
                <a:spLocks noChangeArrowheads="1"/>
              </p:cNvSpPr>
              <p:nvPr/>
            </p:nvSpPr>
            <p:spPr bwMode="auto">
              <a:xfrm>
                <a:off x="2800" y="1770"/>
                <a:ext cx="2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609600" indent="-609600"/>
                <a:r>
                  <a:rPr lang="en-US" sz="2000">
                    <a:latin typeface="Arial" charset="0"/>
                  </a:rPr>
                  <a:t>1</a:t>
                </a:r>
              </a:p>
            </p:txBody>
          </p:sp>
          <p:sp>
            <p:nvSpPr>
              <p:cNvPr id="25621" name="Rectangle 36"/>
              <p:cNvSpPr>
                <a:spLocks noChangeArrowheads="1"/>
              </p:cNvSpPr>
              <p:nvPr/>
            </p:nvSpPr>
            <p:spPr bwMode="auto">
              <a:xfrm>
                <a:off x="2800" y="1944"/>
                <a:ext cx="2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609600" indent="-609600"/>
                <a:r>
                  <a:rPr lang="en-US" sz="2000">
                    <a:latin typeface="Arial" charset="0"/>
                  </a:rPr>
                  <a:t>2</a:t>
                </a:r>
              </a:p>
            </p:txBody>
          </p:sp>
          <p:sp>
            <p:nvSpPr>
              <p:cNvPr id="25622" name="Line 37"/>
              <p:cNvSpPr>
                <a:spLocks noChangeShapeType="1"/>
              </p:cNvSpPr>
              <p:nvPr/>
            </p:nvSpPr>
            <p:spPr bwMode="auto">
              <a:xfrm>
                <a:off x="2816" y="1968"/>
                <a:ext cx="173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2" name="Rectangle 26"/>
          <p:cNvSpPr>
            <a:spLocks noChangeArrowheads="1"/>
          </p:cNvSpPr>
          <p:nvPr/>
        </p:nvSpPr>
        <p:spPr bwMode="auto">
          <a:xfrm>
            <a:off x="1422400" y="4813300"/>
            <a:ext cx="5389563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larger unit to a smaller unit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 multiply</a:t>
            </a:r>
            <a:endParaRPr lang="en-US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8" grpId="1"/>
      <p:bldP spid="9" grpId="0" animBg="1"/>
      <p:bldP spid="9" grpId="1" animBg="1"/>
      <p:bldP spid="10" grpId="0" autoUpdateAnimBg="0"/>
      <p:bldP spid="11" grpId="0" autoUpdateAnimBg="0"/>
      <p:bldP spid="18" grpId="0" animBg="1"/>
      <p:bldP spid="18" grpId="1" animBg="1"/>
      <p:bldP spid="19" grpId="0" autoUpdateAnimBg="0"/>
      <p:bldP spid="3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34CA9CC5-DC31-422E-8B37-79735EAF80A9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6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381000" y="381000"/>
            <a:ext cx="82296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The basic unit of length in the metric system is the meter. Use the symbol </a:t>
            </a:r>
            <a:r>
              <a:rPr lang="en-US" sz="2800" b="1">
                <a:latin typeface="Arial" charset="0"/>
              </a:rPr>
              <a:t>m</a:t>
            </a:r>
            <a:r>
              <a:rPr lang="en-US" sz="2800">
                <a:latin typeface="Arial" charset="0"/>
              </a:rPr>
              <a:t> for meter, do not put a period after it. To make longer or shorter units in the metric system, prefixes are written in front of the word </a:t>
            </a:r>
            <a:r>
              <a:rPr lang="en-US" sz="2800" i="1">
                <a:latin typeface="Arial" charset="0"/>
              </a:rPr>
              <a:t>meter</a:t>
            </a:r>
            <a:r>
              <a:rPr lang="en-US" sz="2800">
                <a:latin typeface="Arial" charset="0"/>
              </a:rPr>
              <a:t>. The table below shows how to use the prefixes for length measurement.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19463" name="Picture 7" descr="Pages from 6198_CH07_pp483-540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70288"/>
            <a:ext cx="8001000" cy="252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297714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DD06906A-222E-458C-9854-4160099423D7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7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609600" y="669925"/>
            <a:ext cx="8229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Here are some comparisons with commonly used length units: km, m, cm, mm. </a:t>
            </a:r>
          </a:p>
        </p:txBody>
      </p:sp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609600" y="1768475"/>
            <a:ext cx="8229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Kilometer</a:t>
            </a:r>
            <a:r>
              <a:rPr lang="en-US" sz="2800">
                <a:latin typeface="Arial" charset="0"/>
              </a:rPr>
              <a:t> – Used instead of a mile. A kilometer is 1000 meters. It is about 0.6 mile. </a:t>
            </a:r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609600" y="3048000"/>
            <a:ext cx="8229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Centimeter</a:t>
            </a:r>
            <a:r>
              <a:rPr lang="en-US" sz="2800">
                <a:latin typeface="Arial" charset="0"/>
              </a:rPr>
              <a:t> – Used instead of inches. A centimeter is 1/100 of a meter. It is a little shorter than ½ inch. The width of your little finger is about 1 cm.</a:t>
            </a:r>
          </a:p>
        </p:txBody>
      </p:sp>
      <p:sp>
        <p:nvSpPr>
          <p:cNvPr id="134152" name="Text Box 8"/>
          <p:cNvSpPr txBox="1">
            <a:spLocks noChangeArrowheads="1"/>
          </p:cNvSpPr>
          <p:nvPr/>
        </p:nvSpPr>
        <p:spPr bwMode="auto">
          <a:xfrm>
            <a:off x="609600" y="4953000"/>
            <a:ext cx="8229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Millimeter</a:t>
            </a:r>
            <a:r>
              <a:rPr lang="en-US" sz="2800">
                <a:latin typeface="Arial" charset="0"/>
              </a:rPr>
              <a:t> –A millimeter is 1/1000 of a meter. The thickness of one dime is about 1 mm.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57007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0" grpId="0"/>
      <p:bldP spid="134151" grpId="0"/>
      <p:bldP spid="1341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1</a:t>
            </a:r>
          </a:p>
        </p:txBody>
      </p:sp>
      <p:sp>
        <p:nvSpPr>
          <p:cNvPr id="21508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Using Metric Length Units</a:t>
            </a:r>
          </a:p>
        </p:txBody>
      </p:sp>
      <p:sp>
        <p:nvSpPr>
          <p:cNvPr id="21509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33CFFC68-1419-48D1-B7B9-D2B310BD724B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8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11150" y="1085850"/>
            <a:ext cx="86804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Write the most reasonable unit in each blank. Choose from km, m, cm, and mm.</a:t>
            </a:r>
            <a:r>
              <a:rPr lang="en-US" sz="2000">
                <a:latin typeface="Arial" charset="0"/>
              </a:rPr>
              <a:t> 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11150" y="2032000"/>
            <a:ext cx="9334500" cy="946150"/>
            <a:chOff x="196" y="1440"/>
            <a:chExt cx="5880" cy="596"/>
          </a:xfrm>
        </p:grpSpPr>
        <p:sp>
          <p:nvSpPr>
            <p:cNvPr id="21519" name="Text Box 23"/>
            <p:cNvSpPr txBox="1">
              <a:spLocks noChangeArrowheads="1"/>
            </p:cNvSpPr>
            <p:nvPr/>
          </p:nvSpPr>
          <p:spPr bwMode="auto">
            <a:xfrm>
              <a:off x="608" y="1440"/>
              <a:ext cx="5468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800">
                  <a:latin typeface="Arial" charset="0"/>
                </a:rPr>
                <a:t>The distance from your office to your home is              30 ________. </a:t>
              </a:r>
            </a:p>
          </p:txBody>
        </p:sp>
        <p:sp>
          <p:nvSpPr>
            <p:cNvPr id="21520" name="Rectangle 24"/>
            <p:cNvSpPr>
              <a:spLocks noChangeArrowheads="1"/>
            </p:cNvSpPr>
            <p:nvPr/>
          </p:nvSpPr>
          <p:spPr bwMode="auto">
            <a:xfrm>
              <a:off x="196" y="144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138677"/>
                  </a:solidFill>
                  <a:latin typeface="Arial" charset="0"/>
                </a:rPr>
                <a:t>a.</a:t>
              </a:r>
            </a:p>
          </p:txBody>
        </p:sp>
      </p:grpSp>
      <p:sp>
        <p:nvSpPr>
          <p:cNvPr id="138266" name="Rectangle 26"/>
          <p:cNvSpPr>
            <a:spLocks noChangeArrowheads="1"/>
          </p:cNvSpPr>
          <p:nvPr/>
        </p:nvSpPr>
        <p:spPr bwMode="auto">
          <a:xfrm>
            <a:off x="311150" y="3962400"/>
            <a:ext cx="481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138677"/>
                </a:solidFill>
                <a:latin typeface="Arial" charset="0"/>
              </a:rPr>
              <a:t>b.</a:t>
            </a:r>
          </a:p>
        </p:txBody>
      </p:sp>
      <p:sp>
        <p:nvSpPr>
          <p:cNvPr id="138268" name="Rectangle 28"/>
          <p:cNvSpPr>
            <a:spLocks noChangeArrowheads="1"/>
          </p:cNvSpPr>
          <p:nvPr/>
        </p:nvSpPr>
        <p:spPr bwMode="auto">
          <a:xfrm>
            <a:off x="965200" y="2978150"/>
            <a:ext cx="76660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30 </a:t>
            </a:r>
            <a:r>
              <a:rPr lang="en-US" sz="2800" b="1" u="sng">
                <a:latin typeface="Arial" charset="0"/>
              </a:rPr>
              <a:t>km</a:t>
            </a:r>
            <a:r>
              <a:rPr lang="en-US" sz="2800">
                <a:latin typeface="Arial" charset="0"/>
              </a:rPr>
              <a:t> because kilometers are used instead of miles. 30 km is about 18 ½ miles.</a:t>
            </a:r>
          </a:p>
        </p:txBody>
      </p:sp>
      <p:sp>
        <p:nvSpPr>
          <p:cNvPr id="138269" name="Text Box 29"/>
          <p:cNvSpPr txBox="1">
            <a:spLocks noChangeArrowheads="1"/>
          </p:cNvSpPr>
          <p:nvPr/>
        </p:nvSpPr>
        <p:spPr bwMode="auto">
          <a:xfrm>
            <a:off x="965200" y="39624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The thickness of cardboard is 3_____.</a:t>
            </a:r>
          </a:p>
        </p:txBody>
      </p:sp>
      <p:sp>
        <p:nvSpPr>
          <p:cNvPr id="138270" name="Rectangle 30"/>
          <p:cNvSpPr>
            <a:spLocks noChangeArrowheads="1"/>
          </p:cNvSpPr>
          <p:nvPr/>
        </p:nvSpPr>
        <p:spPr bwMode="auto">
          <a:xfrm>
            <a:off x="965200" y="4495800"/>
            <a:ext cx="76660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3 </a:t>
            </a:r>
            <a:r>
              <a:rPr lang="en-US" sz="2800" b="1" u="sng">
                <a:latin typeface="Arial" charset="0"/>
              </a:rPr>
              <a:t>mm</a:t>
            </a:r>
            <a:r>
              <a:rPr lang="en-US" sz="2800">
                <a:latin typeface="Arial" charset="0"/>
              </a:rPr>
              <a:t> because the thickness of cardboard is very small.</a:t>
            </a:r>
          </a:p>
        </p:txBody>
      </p:sp>
      <p:sp>
        <p:nvSpPr>
          <p:cNvPr id="138271" name="Rectangle 31"/>
          <p:cNvSpPr>
            <a:spLocks noChangeArrowheads="1"/>
          </p:cNvSpPr>
          <p:nvPr/>
        </p:nvSpPr>
        <p:spPr bwMode="auto">
          <a:xfrm>
            <a:off x="331788" y="5486400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138677"/>
                </a:solidFill>
                <a:latin typeface="Arial" charset="0"/>
              </a:rPr>
              <a:t>c.</a:t>
            </a:r>
          </a:p>
        </p:txBody>
      </p:sp>
      <p:sp>
        <p:nvSpPr>
          <p:cNvPr id="138272" name="Text Box 32"/>
          <p:cNvSpPr txBox="1">
            <a:spLocks noChangeArrowheads="1"/>
          </p:cNvSpPr>
          <p:nvPr/>
        </p:nvSpPr>
        <p:spPr bwMode="auto">
          <a:xfrm>
            <a:off x="965200" y="5486400"/>
            <a:ext cx="7893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The length of your calculator is 18 _____ long.</a:t>
            </a:r>
            <a:endParaRPr lang="en-US" sz="2000">
              <a:latin typeface="Arial" charset="0"/>
            </a:endParaRPr>
          </a:p>
        </p:txBody>
      </p:sp>
      <p:sp>
        <p:nvSpPr>
          <p:cNvPr id="138273" name="Rectangle 33"/>
          <p:cNvSpPr>
            <a:spLocks noChangeArrowheads="1"/>
          </p:cNvSpPr>
          <p:nvPr/>
        </p:nvSpPr>
        <p:spPr bwMode="auto">
          <a:xfrm>
            <a:off x="1044575" y="6037263"/>
            <a:ext cx="7666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18 </a:t>
            </a:r>
            <a:r>
              <a:rPr lang="en-US" sz="2800" b="1" u="sng">
                <a:latin typeface="Arial" charset="0"/>
              </a:rPr>
              <a:t>cm</a:t>
            </a:r>
            <a:r>
              <a:rPr lang="en-US" sz="2800">
                <a:latin typeface="Arial" charset="0"/>
              </a:rPr>
              <a:t> which is about 7 inches. 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415123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66" grpId="0"/>
      <p:bldP spid="138268" grpId="0"/>
      <p:bldP spid="138269" grpId="0"/>
      <p:bldP spid="138270" grpId="0"/>
      <p:bldP spid="138271" grpId="0"/>
      <p:bldP spid="1382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  <a:latin typeface="Arial" charset="0"/>
              </a:rPr>
              <a:t>Slide 7.2- </a:t>
            </a:r>
            <a:fld id="{938DD43D-9E28-4D68-9C82-2D0E1AF8A360}" type="slidenum">
              <a:rPr lang="en-US" sz="1200">
                <a:solidFill>
                  <a:srgbClr val="898989"/>
                </a:solidFill>
                <a:latin typeface="Arial" charset="0"/>
              </a:rPr>
              <a:pPr algn="r" eaLnBrk="1" hangingPunct="1"/>
              <a:t>9</a:t>
            </a:fld>
            <a:endParaRPr lang="en-CA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22534" name="Picture 6" descr="Pages from 6198_CH07_pp483-540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849313"/>
            <a:ext cx="7629525" cy="419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81978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9731</TotalTime>
  <Words>1327</Words>
  <Application>Microsoft Office PowerPoint</Application>
  <PresentationFormat>On-screen Show (4:3)</PresentationFormat>
  <Paragraphs>237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Calibri</vt:lpstr>
      <vt:lpstr>Constantia</vt:lpstr>
      <vt:lpstr>Tahoma</vt:lpstr>
      <vt:lpstr>Times New Roman</vt:lpstr>
      <vt:lpstr>Wingdings</vt:lpstr>
      <vt:lpstr>Wingdings 2</vt:lpstr>
      <vt:lpstr>Flow</vt:lpstr>
      <vt:lpstr>Equation</vt:lpstr>
      <vt:lpstr>Chapter 2.2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© 2010 Pearson Education, Inc.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7: Measurement</dc:title>
  <dc:subject>7.1: Problem Solving with U.S. Customary Measurements</dc:subject>
  <dc:creator>Margaret L. Lial</dc:creator>
  <cp:lastModifiedBy>KM, Aminul</cp:lastModifiedBy>
  <cp:revision>296</cp:revision>
  <cp:lastPrinted>2015-06-30T01:10:05Z</cp:lastPrinted>
  <dcterms:created xsi:type="dcterms:W3CDTF">2000-06-05T14:57:27Z</dcterms:created>
  <dcterms:modified xsi:type="dcterms:W3CDTF">2015-06-30T18:59:56Z</dcterms:modified>
</cp:coreProperties>
</file>